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76" r:id="rId21"/>
    <p:sldId id="297"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5258" autoAdjust="0"/>
  </p:normalViewPr>
  <p:slideViewPr>
    <p:cSldViewPr snapToGrid="0">
      <p:cViewPr varScale="1">
        <p:scale>
          <a:sx n="97" d="100"/>
          <a:sy n="97" d="100"/>
        </p:scale>
        <p:origin x="1056" y="8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0E3BF-1BB8-4C9B-B5DE-589190B77879}" type="datetimeFigureOut">
              <a:rPr lang="sr-Latn-RS" smtClean="0"/>
              <a:t>29.4.2024.</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24CA9-FDA2-4453-B520-9CA3A1C24932}" type="slidenum">
              <a:rPr lang="sr-Latn-RS" smtClean="0"/>
              <a:t>‹#›</a:t>
            </a:fld>
            <a:endParaRPr lang="sr-Latn-RS"/>
          </a:p>
        </p:txBody>
      </p:sp>
    </p:spTree>
    <p:extLst>
      <p:ext uri="{BB962C8B-B14F-4D97-AF65-F5344CB8AC3E}">
        <p14:creationId xmlns:p14="http://schemas.microsoft.com/office/powerpoint/2010/main" val="65448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EFAC20-DC18-4A5F-8FFE-B683E56F2B5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0531364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1189291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695105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FAC20-DC18-4A5F-8FFE-B683E56F2B5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3957902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EFAC20-DC18-4A5F-8FFE-B683E56F2B53}"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21982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FAC20-DC18-4A5F-8FFE-B683E56F2B5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0324239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FAC20-DC18-4A5F-8FFE-B683E56F2B53}"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4582563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EFAC20-DC18-4A5F-8FFE-B683E56F2B53}"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6334146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FAC20-DC18-4A5F-8FFE-B683E56F2B53}"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4917110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1948756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227189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FAC20-DC18-4A5F-8FFE-B683E56F2B53}"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6E069-D96A-4B22-A79B-FC788F60F77C}" type="slidenum">
              <a:rPr lang="en-US" smtClean="0"/>
              <a:t>‹#›</a:t>
            </a:fld>
            <a:endParaRPr lang="en-US"/>
          </a:p>
        </p:txBody>
      </p:sp>
    </p:spTree>
    <p:extLst>
      <p:ext uri="{BB962C8B-B14F-4D97-AF65-F5344CB8AC3E}">
        <p14:creationId xmlns:p14="http://schemas.microsoft.com/office/powerpoint/2010/main" val="48712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8258" y="3084728"/>
            <a:ext cx="11031794" cy="344271"/>
          </a:xfrm>
          <a:solidFill>
            <a:schemeClr val="bg1"/>
          </a:solidFill>
          <a:ln>
            <a:solidFill>
              <a:schemeClr val="bg1"/>
            </a:solidFill>
          </a:ln>
        </p:spPr>
        <p:txBody>
          <a:bodyPr>
            <a:noAutofit/>
          </a:bodyPr>
          <a:lstStyle/>
          <a:p>
            <a:pPr algn="ctr" eaLnBrk="1" hangingPunct="1">
              <a:lnSpc>
                <a:spcPct val="80000"/>
              </a:lnSpc>
              <a:defRPr/>
            </a:pPr>
            <a:br>
              <a:rPr lang="en-US" altLang="en-US" sz="3800" b="1" cap="none" dirty="0">
                <a:solidFill>
                  <a:schemeClr val="accent1">
                    <a:lumMod val="75000"/>
                  </a:schemeClr>
                </a:solidFill>
                <a:effectLst>
                  <a:outerShdw blurRad="38100" dist="38100" dir="2700000" algn="tl">
                    <a:srgbClr val="C0C0C0"/>
                  </a:outerShdw>
                </a:effectLst>
              </a:rPr>
            </a:br>
            <a:r>
              <a:rPr lang="en-US" altLang="en-US" sz="48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Preporučena</a:t>
            </a:r>
            <a:r>
              <a:rPr lang="en-US" altLang="en-US" sz="4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8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vakcinacija</a:t>
            </a:r>
            <a:r>
              <a:rPr lang="en-US" altLang="en-US" sz="4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8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protiv</a:t>
            </a:r>
            <a:r>
              <a:rPr lang="en-US" altLang="en-US" sz="4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8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gripa</a:t>
            </a:r>
            <a:endParaRPr lang="en-US" altLang="en-US" sz="48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5"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81140" y="136015"/>
            <a:ext cx="2901244" cy="28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4181" t="35759" r="61806" b="8241"/>
          <a:stretch>
            <a:fillRect/>
          </a:stretch>
        </p:blipFill>
        <p:spPr bwMode="auto">
          <a:xfrm>
            <a:off x="9578713" y="21668"/>
            <a:ext cx="2532145" cy="26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1966452" y="6183136"/>
            <a:ext cx="7729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b="1" dirty="0"/>
              <a:t>Programski </a:t>
            </a:r>
            <a:r>
              <a:rPr lang="en-US" altLang="en-US" b="1" dirty="0" err="1"/>
              <a:t>zadatak</a:t>
            </a:r>
            <a:r>
              <a:rPr lang="en-US" altLang="en-US" b="1" dirty="0"/>
              <a:t> </a:t>
            </a:r>
            <a:r>
              <a:rPr lang="en-US" altLang="en-US" b="1" dirty="0" err="1"/>
              <a:t>Posebnog</a:t>
            </a:r>
            <a:r>
              <a:rPr lang="en-US" altLang="en-US" b="1" dirty="0"/>
              <a:t> </a:t>
            </a:r>
            <a:r>
              <a:rPr lang="en-US" altLang="en-US" b="1" dirty="0" err="1"/>
              <a:t>programa</a:t>
            </a:r>
            <a:r>
              <a:rPr lang="en-US" altLang="en-US" b="1" dirty="0"/>
              <a:t> u </a:t>
            </a:r>
            <a:r>
              <a:rPr lang="en-US" altLang="en-US" b="1" dirty="0" err="1"/>
              <a:t>oblasti</a:t>
            </a:r>
            <a:r>
              <a:rPr lang="en-US" altLang="en-US" b="1" dirty="0"/>
              <a:t> </a:t>
            </a:r>
            <a:r>
              <a:rPr lang="en-US" altLang="en-US" b="1" dirty="0" err="1"/>
              <a:t>javnog</a:t>
            </a:r>
            <a:r>
              <a:rPr lang="en-US" altLang="en-US" b="1" dirty="0"/>
              <a:t> </a:t>
            </a:r>
            <a:r>
              <a:rPr lang="en-US" altLang="en-US" b="1" dirty="0" err="1"/>
              <a:t>zdravlja</a:t>
            </a:r>
            <a:r>
              <a:rPr lang="en-US" altLang="en-US" b="1" dirty="0"/>
              <a:t> za APV u 2024. </a:t>
            </a:r>
            <a:r>
              <a:rPr lang="en-US" altLang="en-US" b="1" dirty="0" err="1"/>
              <a:t>godini</a:t>
            </a:r>
            <a:r>
              <a:rPr lang="en-US" altLang="en-US" b="1" dirty="0"/>
              <a:t>:</a:t>
            </a:r>
          </a:p>
          <a:p>
            <a:pPr algn="ctr">
              <a:lnSpc>
                <a:spcPct val="100000"/>
              </a:lnSpc>
              <a:spcBef>
                <a:spcPct val="0"/>
              </a:spcBef>
              <a:buClrTx/>
              <a:buSzTx/>
              <a:buFontTx/>
              <a:buNone/>
            </a:pPr>
            <a:r>
              <a:rPr lang="en-US" altLang="en-US" b="1" dirty="0" err="1"/>
              <a:t>Unapređenje</a:t>
            </a:r>
            <a:r>
              <a:rPr lang="en-US" altLang="en-US" b="1" dirty="0"/>
              <a:t> </a:t>
            </a:r>
            <a:r>
              <a:rPr lang="en-US" altLang="en-US" b="1" dirty="0" err="1"/>
              <a:t>zdravstvene</a:t>
            </a:r>
            <a:r>
              <a:rPr lang="en-US" altLang="en-US" b="1" dirty="0"/>
              <a:t> </a:t>
            </a:r>
            <a:r>
              <a:rPr lang="en-US" altLang="en-US" b="1" dirty="0" err="1"/>
              <a:t>pismenosti</a:t>
            </a:r>
            <a:r>
              <a:rPr lang="en-US" altLang="en-US" b="1" dirty="0"/>
              <a:t> </a:t>
            </a:r>
            <a:r>
              <a:rPr lang="en-US" altLang="en-US" b="1" dirty="0" err="1"/>
              <a:t>populacije</a:t>
            </a:r>
            <a:r>
              <a:rPr lang="en-US" altLang="en-US" b="1" dirty="0"/>
              <a:t> – „Znanjem do zdravih </a:t>
            </a:r>
            <a:r>
              <a:rPr lang="en-US" altLang="en-US" b="1" dirty="0" err="1"/>
              <a:t>izbora</a:t>
            </a:r>
            <a:endParaRPr lang="en-US" altLang="en-US" b="1" dirty="0"/>
          </a:p>
        </p:txBody>
      </p:sp>
      <p:sp>
        <p:nvSpPr>
          <p:cNvPr id="8" name="TextBox 2"/>
          <p:cNvSpPr txBox="1">
            <a:spLocks noChangeArrowheads="1"/>
          </p:cNvSpPr>
          <p:nvPr/>
        </p:nvSpPr>
        <p:spPr bwMode="auto">
          <a:xfrm>
            <a:off x="3549445" y="4390125"/>
            <a:ext cx="4289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r>
              <a:rPr lang="en-US" altLang="en-US" sz="2000" b="1" dirty="0"/>
              <a:t>prof. </a:t>
            </a:r>
            <a:r>
              <a:rPr lang="en-US" altLang="en-US" sz="2000" b="1" dirty="0" err="1"/>
              <a:t>dr</a:t>
            </a:r>
            <a:r>
              <a:rPr lang="en-US" altLang="en-US" sz="2000" b="1" dirty="0"/>
              <a:t> </a:t>
            </a:r>
            <a:r>
              <a:rPr lang="en-US" altLang="en-US" sz="2000" b="1" dirty="0" err="1"/>
              <a:t>Mioljub</a:t>
            </a:r>
            <a:r>
              <a:rPr lang="en-US" altLang="en-US" sz="2000" b="1" dirty="0"/>
              <a:t> </a:t>
            </a:r>
            <a:r>
              <a:rPr lang="en-US" altLang="en-US" sz="2000" b="1" dirty="0" err="1"/>
              <a:t>Ristić</a:t>
            </a:r>
            <a:endParaRPr lang="en-US" altLang="en-US" sz="2000" b="1" dirty="0"/>
          </a:p>
        </p:txBody>
      </p:sp>
      <p:sp>
        <p:nvSpPr>
          <p:cNvPr id="9" name="WordArt 9"/>
          <p:cNvSpPr>
            <a:spLocks noChangeArrowheads="1" noChangeShapeType="1" noTextEdit="1"/>
          </p:cNvSpPr>
          <p:nvPr/>
        </p:nvSpPr>
        <p:spPr bwMode="auto">
          <a:xfrm>
            <a:off x="4862424" y="5737123"/>
            <a:ext cx="2976033" cy="362126"/>
          </a:xfrm>
          <a:prstGeom prst="rect">
            <a:avLst/>
          </a:prstGeom>
        </p:spPr>
        <p:txBody>
          <a:bodyPr wrap="none" fromWordArt="1">
            <a:prstTxWarp prst="textPlain">
              <a:avLst>
                <a:gd name="adj" fmla="val 50000"/>
              </a:avLst>
            </a:prstTxWarp>
          </a:bodyPr>
          <a:lstStyle/>
          <a:p>
            <a:pPr algn="ct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4" y="5134551"/>
            <a:ext cx="2049517" cy="1593312"/>
          </a:xfrm>
          <a:prstGeom prst="rect">
            <a:avLst/>
          </a:prstGeom>
        </p:spPr>
      </p:pic>
      <p:sp>
        <p:nvSpPr>
          <p:cNvPr id="14" name="TextBox 13">
            <a:extLst>
              <a:ext uri="{FF2B5EF4-FFF2-40B4-BE49-F238E27FC236}">
                <a16:creationId xmlns:a16="http://schemas.microsoft.com/office/drawing/2014/main" id="{FE21ED9B-328F-4BC7-93EC-E9DA5C9CC52A}"/>
              </a:ext>
            </a:extLst>
          </p:cNvPr>
          <p:cNvSpPr txBox="1"/>
          <p:nvPr/>
        </p:nvSpPr>
        <p:spPr>
          <a:xfrm>
            <a:off x="3041026" y="5462781"/>
            <a:ext cx="5473709" cy="461665"/>
          </a:xfrm>
          <a:prstGeom prst="rect">
            <a:avLst/>
          </a:prstGeom>
          <a:noFill/>
        </p:spPr>
        <p:txBody>
          <a:bodyPr wrap="square">
            <a:spAutoFit/>
          </a:bodyPr>
          <a:lstStyle/>
          <a:p>
            <a:pPr algn="ctr">
              <a:defRPr/>
            </a:pPr>
            <a:r>
              <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a:t>
            </a:r>
            <a:r>
              <a:rPr lang="en-US" sz="24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r>
              <a:rPr lang="sr-Cyrl-R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endParaRPr lang="en-US" sz="2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5" name="Picture 10">
            <a:extLst>
              <a:ext uri="{FF2B5EF4-FFF2-40B4-BE49-F238E27FC236}">
                <a16:creationId xmlns:a16="http://schemas.microsoft.com/office/drawing/2014/main" id="{B2ED49EB-6906-440F-9F67-B58B808916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378" y="5766417"/>
            <a:ext cx="21828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352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235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None/>
            </a:pPr>
            <a:r>
              <a:rPr lang="en-US" altLang="en-US" sz="3200" b="1" dirty="0"/>
              <a:t>2. </a:t>
            </a:r>
            <a:r>
              <a:rPr lang="en-US" altLang="en-US" sz="3200" b="1" dirty="0" err="1"/>
              <a:t>Zabluda</a:t>
            </a:r>
            <a:r>
              <a:rPr lang="en-US" altLang="en-US" sz="3200" b="1" dirty="0"/>
              <a:t> je da </a:t>
            </a:r>
            <a:r>
              <a:rPr lang="en-US" altLang="en-US" sz="3200" b="1" dirty="0" err="1"/>
              <a:t>vakcina</a:t>
            </a:r>
            <a:r>
              <a:rPr lang="en-US" altLang="en-US" sz="3200" b="1" dirty="0"/>
              <a:t> </a:t>
            </a:r>
            <a:r>
              <a:rPr lang="en-US" altLang="en-US" sz="3200" b="1" dirty="0" err="1"/>
              <a:t>protiv</a:t>
            </a:r>
            <a:r>
              <a:rPr lang="en-US" altLang="en-US" sz="3200" b="1" dirty="0"/>
              <a:t> </a:t>
            </a:r>
            <a:r>
              <a:rPr lang="en-US" altLang="en-US" sz="3200" b="1" dirty="0" err="1"/>
              <a:t>gripa</a:t>
            </a:r>
            <a:r>
              <a:rPr lang="en-US" altLang="en-US" sz="3200" b="1" dirty="0"/>
              <a:t> </a:t>
            </a:r>
            <a:r>
              <a:rPr lang="en-US" altLang="en-US" sz="3200" b="1" dirty="0" err="1"/>
              <a:t>nije</a:t>
            </a:r>
            <a:r>
              <a:rPr lang="en-US" altLang="en-US" sz="3200" b="1" dirty="0"/>
              <a:t> </a:t>
            </a:r>
            <a:r>
              <a:rPr lang="en-US" altLang="en-US" sz="3200" b="1" dirty="0" err="1"/>
              <a:t>efikasna</a:t>
            </a:r>
            <a:r>
              <a:rPr lang="en-US" altLang="en-US" sz="3200" b="1" dirty="0"/>
              <a:t>.</a:t>
            </a:r>
          </a:p>
          <a:p>
            <a:pPr marL="0" indent="0">
              <a:lnSpc>
                <a:spcPct val="100000"/>
              </a:lnSpc>
              <a:spcBef>
                <a:spcPts val="0"/>
              </a:spcBef>
              <a:buFont typeface="Arial" panose="020B0604020202020204" pitchFamily="34" charset="0"/>
              <a:buChar char="•"/>
            </a:pPr>
            <a:r>
              <a:rPr lang="en-US" altLang="en-US" sz="2400" dirty="0" err="1"/>
              <a:t>Ranije</a:t>
            </a:r>
            <a:r>
              <a:rPr lang="en-US" altLang="en-US" sz="2400" dirty="0"/>
              <a:t> je </a:t>
            </a:r>
            <a:r>
              <a:rPr lang="en-US" altLang="en-US" sz="2400" dirty="0" err="1"/>
              <a:t>poznato</a:t>
            </a:r>
            <a:r>
              <a:rPr lang="en-US" altLang="en-US" sz="2400" dirty="0"/>
              <a:t> da se u </a:t>
            </a:r>
            <a:r>
              <a:rPr lang="en-US" altLang="en-US" sz="2400" dirty="0" err="1"/>
              <a:t>borbi</a:t>
            </a:r>
            <a:r>
              <a:rPr lang="en-US" altLang="en-US" sz="2400" dirty="0"/>
              <a:t> </a:t>
            </a:r>
            <a:r>
              <a:rPr lang="en-US" altLang="en-US" sz="2400" dirty="0" err="1"/>
              <a:t>protiv</a:t>
            </a:r>
            <a:r>
              <a:rPr lang="en-US" altLang="en-US" sz="2400" dirty="0"/>
              <a:t> </a:t>
            </a:r>
            <a:r>
              <a:rPr lang="en-US" altLang="en-US" sz="2400" dirty="0" err="1"/>
              <a:t>respiratornih</a:t>
            </a:r>
            <a:r>
              <a:rPr lang="en-US" altLang="en-US" sz="2400" dirty="0"/>
              <a:t> </a:t>
            </a:r>
            <a:r>
              <a:rPr lang="en-US" altLang="en-US" sz="2400" dirty="0" err="1"/>
              <a:t>infekcija</a:t>
            </a:r>
            <a:r>
              <a:rPr lang="en-US" altLang="en-US" sz="2400" dirty="0"/>
              <a:t>, </a:t>
            </a:r>
            <a:r>
              <a:rPr lang="en-US" altLang="en-US" sz="2400" dirty="0" err="1"/>
              <a:t>gde</a:t>
            </a:r>
            <a:r>
              <a:rPr lang="en-US" altLang="en-US" sz="2400" dirty="0"/>
              <a:t> </a:t>
            </a:r>
            <a:r>
              <a:rPr lang="en-US" altLang="en-US" sz="2400" dirty="0" err="1"/>
              <a:t>spada</a:t>
            </a:r>
            <a:r>
              <a:rPr lang="en-US" altLang="en-US" sz="2400" dirty="0"/>
              <a:t> </a:t>
            </a:r>
            <a:r>
              <a:rPr lang="en-US" altLang="en-US" sz="2400" dirty="0" err="1"/>
              <a:t>i</a:t>
            </a:r>
            <a:r>
              <a:rPr lang="en-US" altLang="en-US" sz="2400" dirty="0"/>
              <a:t> grip, </a:t>
            </a:r>
            <a:r>
              <a:rPr lang="en-US" altLang="en-US" sz="2400" dirty="0" err="1"/>
              <a:t>preporučuju</a:t>
            </a:r>
            <a:r>
              <a:rPr lang="en-US" altLang="en-US" sz="2400" dirty="0"/>
              <a:t> </a:t>
            </a:r>
            <a:r>
              <a:rPr lang="en-US" altLang="en-US" sz="2400" dirty="0" err="1"/>
              <a:t>različite</a:t>
            </a:r>
            <a:r>
              <a:rPr lang="en-US" altLang="en-US" sz="2400" dirty="0"/>
              <a:t> </a:t>
            </a:r>
            <a:r>
              <a:rPr lang="en-US" altLang="en-US" sz="2400" dirty="0" err="1"/>
              <a:t>opšte</a:t>
            </a:r>
            <a:r>
              <a:rPr lang="en-US" altLang="en-US" sz="2400" dirty="0"/>
              <a:t> mere:</a:t>
            </a:r>
          </a:p>
          <a:p>
            <a:pPr marL="0" indent="0">
              <a:lnSpc>
                <a:spcPct val="100000"/>
              </a:lnSpc>
              <a:spcBef>
                <a:spcPts val="0"/>
              </a:spcBef>
              <a:buFont typeface="Arial" panose="020B0604020202020204" pitchFamily="34" charset="0"/>
              <a:buChar char="•"/>
            </a:pPr>
            <a:r>
              <a:rPr lang="en-US" altLang="en-US" sz="2400" dirty="0" err="1"/>
              <a:t>Redovno</a:t>
            </a:r>
            <a:r>
              <a:rPr lang="en-US" altLang="en-US" sz="2400" dirty="0"/>
              <a:t> </a:t>
            </a:r>
            <a:r>
              <a:rPr lang="en-US" altLang="en-US" sz="2400" dirty="0" err="1"/>
              <a:t>pranje</a:t>
            </a:r>
            <a:r>
              <a:rPr lang="en-US" altLang="en-US" sz="2400" dirty="0"/>
              <a:t> </a:t>
            </a:r>
            <a:r>
              <a:rPr lang="en-US" altLang="en-US" sz="2400" dirty="0" err="1"/>
              <a:t>ruku</a:t>
            </a:r>
            <a:r>
              <a:rPr lang="en-US" altLang="en-US" sz="2400" dirty="0"/>
              <a:t>.</a:t>
            </a:r>
          </a:p>
          <a:p>
            <a:pPr marL="0" indent="0">
              <a:lnSpc>
                <a:spcPct val="100000"/>
              </a:lnSpc>
              <a:spcBef>
                <a:spcPts val="0"/>
              </a:spcBef>
              <a:buFont typeface="Arial" panose="020B0604020202020204" pitchFamily="34" charset="0"/>
              <a:buChar char="•"/>
            </a:pPr>
            <a:r>
              <a:rPr lang="en-US" altLang="en-US" sz="2400" dirty="0" err="1"/>
              <a:t>Pravilna</a:t>
            </a:r>
            <a:r>
              <a:rPr lang="en-US" altLang="en-US" sz="2400" dirty="0"/>
              <a:t> </a:t>
            </a:r>
            <a:r>
              <a:rPr lang="en-US" altLang="en-US" sz="2400" dirty="0" err="1"/>
              <a:t>higijena</a:t>
            </a:r>
            <a:r>
              <a:rPr lang="en-US" altLang="en-US" sz="2400" dirty="0"/>
              <a:t> organa za </a:t>
            </a:r>
            <a:r>
              <a:rPr lang="en-US" altLang="en-US" sz="2400" dirty="0" err="1"/>
              <a:t>disanje</a:t>
            </a:r>
            <a:r>
              <a:rPr lang="en-US" altLang="en-US" sz="2400" dirty="0"/>
              <a:t> - </a:t>
            </a:r>
            <a:r>
              <a:rPr lang="en-US" altLang="en-US" sz="2400" dirty="0" err="1"/>
              <a:t>pokriti</a:t>
            </a:r>
            <a:r>
              <a:rPr lang="en-US" altLang="en-US" sz="2400" dirty="0"/>
              <a:t> </a:t>
            </a:r>
            <a:r>
              <a:rPr lang="en-US" altLang="en-US" sz="2400" dirty="0" err="1"/>
              <a:t>nos</a:t>
            </a:r>
            <a:r>
              <a:rPr lang="en-US" altLang="en-US" sz="2400" dirty="0"/>
              <a:t> </a:t>
            </a:r>
            <a:r>
              <a:rPr lang="en-US" altLang="en-US" sz="2400" dirty="0" err="1"/>
              <a:t>i</a:t>
            </a:r>
            <a:r>
              <a:rPr lang="en-US" altLang="en-US" sz="2400" dirty="0"/>
              <a:t> </a:t>
            </a:r>
            <a:r>
              <a:rPr lang="en-US" altLang="en-US" sz="2400" dirty="0" err="1"/>
              <a:t>usta</a:t>
            </a:r>
            <a:r>
              <a:rPr lang="en-US" altLang="en-US" sz="2400" dirty="0"/>
              <a:t> </a:t>
            </a:r>
            <a:r>
              <a:rPr lang="en-US" altLang="en-US" sz="2400" dirty="0" err="1"/>
              <a:t>tokom</a:t>
            </a:r>
            <a:r>
              <a:rPr lang="en-US" altLang="en-US" sz="2400" dirty="0"/>
              <a:t> </a:t>
            </a:r>
            <a:r>
              <a:rPr lang="en-US" altLang="en-US" sz="2400" dirty="0" err="1"/>
              <a:t>akta</a:t>
            </a:r>
            <a:r>
              <a:rPr lang="en-US" altLang="en-US" sz="2400" dirty="0"/>
              <a:t> </a:t>
            </a:r>
            <a:r>
              <a:rPr lang="en-US" altLang="en-US" sz="2400" dirty="0" err="1"/>
              <a:t>kašljanja</a:t>
            </a:r>
            <a:r>
              <a:rPr lang="en-US" altLang="en-US" sz="2400" dirty="0"/>
              <a:t> </a:t>
            </a:r>
            <a:r>
              <a:rPr lang="en-US" altLang="en-US" sz="2400" dirty="0" err="1"/>
              <a:t>ili</a:t>
            </a:r>
            <a:r>
              <a:rPr lang="en-US" altLang="en-US" sz="2400" dirty="0"/>
              <a:t> </a:t>
            </a:r>
            <a:r>
              <a:rPr lang="en-US" altLang="en-US" sz="2400" dirty="0" err="1"/>
              <a:t>kijanja</a:t>
            </a:r>
            <a:r>
              <a:rPr lang="en-US" altLang="en-US" sz="2400" dirty="0"/>
              <a:t> </a:t>
            </a:r>
            <a:r>
              <a:rPr lang="en-US" altLang="en-US" sz="2400" dirty="0" err="1"/>
              <a:t>maramicom</a:t>
            </a:r>
            <a:r>
              <a:rPr lang="en-US" altLang="en-US" sz="2400" dirty="0"/>
              <a:t> </a:t>
            </a:r>
            <a:r>
              <a:rPr lang="en-US" altLang="en-US" sz="2400" dirty="0" err="1"/>
              <a:t>koju</a:t>
            </a:r>
            <a:r>
              <a:rPr lang="en-US" altLang="en-US" sz="2400" dirty="0"/>
              <a:t> je </a:t>
            </a:r>
            <a:r>
              <a:rPr lang="en-US" altLang="en-US" sz="2400" dirty="0" err="1"/>
              <a:t>nakon</a:t>
            </a:r>
            <a:r>
              <a:rPr lang="en-US" altLang="en-US" sz="2400" dirty="0"/>
              <a:t> </a:t>
            </a:r>
            <a:r>
              <a:rPr lang="en-US" altLang="en-US" sz="2400" dirty="0" err="1"/>
              <a:t>upotrebe</a:t>
            </a:r>
            <a:r>
              <a:rPr lang="en-US" altLang="en-US" sz="2400" dirty="0"/>
              <a:t> </a:t>
            </a:r>
            <a:r>
              <a:rPr lang="en-US" altLang="en-US" sz="2400" dirty="0" err="1"/>
              <a:t>potrebno</a:t>
            </a:r>
            <a:r>
              <a:rPr lang="en-US" altLang="en-US" sz="2400" dirty="0"/>
              <a:t> </a:t>
            </a:r>
            <a:r>
              <a:rPr lang="en-US" altLang="en-US" sz="2400" dirty="0" err="1"/>
              <a:t>bezbedno</a:t>
            </a:r>
            <a:r>
              <a:rPr lang="en-US" altLang="en-US" sz="2400" dirty="0"/>
              <a:t> </a:t>
            </a:r>
            <a:r>
              <a:rPr lang="en-US" altLang="en-US" sz="2400" dirty="0" err="1"/>
              <a:t>odložiti</a:t>
            </a:r>
            <a:r>
              <a:rPr lang="en-US" altLang="en-US" sz="2400" dirty="0"/>
              <a:t>, a </a:t>
            </a:r>
            <a:r>
              <a:rPr lang="en-US" altLang="en-US" sz="2400" dirty="0" err="1"/>
              <a:t>ruke</a:t>
            </a:r>
            <a:r>
              <a:rPr lang="en-US" altLang="en-US" sz="2400" dirty="0"/>
              <a:t> </a:t>
            </a:r>
            <a:r>
              <a:rPr lang="en-US" altLang="en-US" sz="2400" dirty="0" err="1"/>
              <a:t>nakon</a:t>
            </a:r>
            <a:r>
              <a:rPr lang="en-US" altLang="en-US" sz="2400" dirty="0"/>
              <a:t> toga </a:t>
            </a:r>
            <a:r>
              <a:rPr lang="en-US" altLang="en-US" sz="2400" dirty="0" err="1"/>
              <a:t>oprati</a:t>
            </a:r>
            <a:r>
              <a:rPr lang="en-US" altLang="en-US" sz="2400" dirty="0"/>
              <a:t> </a:t>
            </a:r>
            <a:r>
              <a:rPr lang="en-US" altLang="en-US" sz="2400" dirty="0" err="1"/>
              <a:t>vodom</a:t>
            </a:r>
            <a:r>
              <a:rPr lang="en-US" altLang="en-US" sz="2400" dirty="0"/>
              <a:t> </a:t>
            </a:r>
            <a:r>
              <a:rPr lang="en-US" altLang="en-US" sz="2400" dirty="0" err="1"/>
              <a:t>i</a:t>
            </a:r>
            <a:r>
              <a:rPr lang="en-US" altLang="en-US" sz="2400" dirty="0"/>
              <a:t> </a:t>
            </a:r>
            <a:r>
              <a:rPr lang="en-US" altLang="en-US" sz="2400" dirty="0" err="1"/>
              <a:t>sapunom</a:t>
            </a:r>
            <a:r>
              <a:rPr lang="en-US" altLang="en-US" sz="2400" dirty="0"/>
              <a:t>.</a:t>
            </a:r>
          </a:p>
          <a:p>
            <a:pPr marL="0" indent="0">
              <a:lnSpc>
                <a:spcPct val="100000"/>
              </a:lnSpc>
              <a:spcBef>
                <a:spcPts val="0"/>
              </a:spcBef>
              <a:buFont typeface="Arial" panose="020B0604020202020204" pitchFamily="34" charset="0"/>
              <a:buChar char="•"/>
            </a:pPr>
            <a:r>
              <a:rPr lang="en-US" altLang="en-US" sz="2400" dirty="0" err="1"/>
              <a:t>Provetravanje</a:t>
            </a:r>
            <a:r>
              <a:rPr lang="en-US" altLang="en-US" sz="2400" dirty="0"/>
              <a:t> </a:t>
            </a:r>
            <a:r>
              <a:rPr lang="en-US" altLang="en-US" sz="2400" dirty="0" err="1"/>
              <a:t>prostorija</a:t>
            </a:r>
            <a:r>
              <a:rPr lang="en-US" altLang="en-US" sz="2400" dirty="0"/>
              <a:t>.</a:t>
            </a:r>
          </a:p>
          <a:p>
            <a:pPr marL="0" indent="0">
              <a:lnSpc>
                <a:spcPct val="100000"/>
              </a:lnSpc>
              <a:spcBef>
                <a:spcPts val="0"/>
              </a:spcBef>
              <a:buFont typeface="Arial" panose="020B0604020202020204" pitchFamily="34" charset="0"/>
              <a:buChar char="•"/>
            </a:pPr>
            <a:r>
              <a:rPr lang="en-US" altLang="en-US" sz="2400" dirty="0" err="1"/>
              <a:t>Nošenje</a:t>
            </a:r>
            <a:r>
              <a:rPr lang="en-US" altLang="en-US" sz="2400" dirty="0"/>
              <a:t> </a:t>
            </a:r>
            <a:r>
              <a:rPr lang="en-US" altLang="en-US" sz="2400" dirty="0" err="1"/>
              <a:t>zaštitne</a:t>
            </a:r>
            <a:r>
              <a:rPr lang="en-US" altLang="en-US" sz="2400" dirty="0"/>
              <a:t> </a:t>
            </a:r>
            <a:r>
              <a:rPr lang="en-US" altLang="en-US" sz="2400" dirty="0" err="1"/>
              <a:t>maske</a:t>
            </a:r>
            <a:r>
              <a:rPr lang="en-US" altLang="en-US" sz="2400" dirty="0"/>
              <a:t> u </a:t>
            </a:r>
            <a:r>
              <a:rPr lang="en-US" altLang="en-US" sz="2400" dirty="0" err="1"/>
              <a:t>zdravstvenim</a:t>
            </a:r>
            <a:r>
              <a:rPr lang="en-US" altLang="en-US" sz="2400" dirty="0"/>
              <a:t> </a:t>
            </a:r>
            <a:r>
              <a:rPr lang="en-US" altLang="en-US" sz="2400" dirty="0" err="1"/>
              <a:t>ustanovama</a:t>
            </a:r>
            <a:r>
              <a:rPr lang="en-US" altLang="en-US" sz="2400" dirty="0"/>
              <a:t> </a:t>
            </a:r>
            <a:r>
              <a:rPr lang="en-US" altLang="en-US" sz="2400" dirty="0" err="1"/>
              <a:t>svih</a:t>
            </a:r>
            <a:r>
              <a:rPr lang="en-US" altLang="en-US" sz="2400" dirty="0"/>
              <a:t> koji </a:t>
            </a:r>
            <a:r>
              <a:rPr lang="en-US" altLang="en-US" sz="2400" dirty="0" err="1"/>
              <a:t>imaju</a:t>
            </a:r>
            <a:r>
              <a:rPr lang="en-US" altLang="en-US" sz="2400" dirty="0"/>
              <a:t> </a:t>
            </a:r>
            <a:r>
              <a:rPr lang="en-US" altLang="en-US" sz="2400" dirty="0" err="1"/>
              <a:t>simptome</a:t>
            </a:r>
            <a:r>
              <a:rPr lang="en-US" altLang="en-US" sz="2400" dirty="0"/>
              <a:t> </a:t>
            </a:r>
            <a:r>
              <a:rPr lang="en-US" altLang="en-US" sz="2400" dirty="0" err="1"/>
              <a:t>akutne</a:t>
            </a:r>
            <a:r>
              <a:rPr lang="en-US" altLang="en-US" sz="2400" dirty="0"/>
              <a:t> </a:t>
            </a:r>
            <a:r>
              <a:rPr lang="en-US" altLang="en-US" sz="2400" dirty="0" err="1"/>
              <a:t>febrilne</a:t>
            </a:r>
            <a:r>
              <a:rPr lang="en-US" altLang="en-US" sz="2400" dirty="0"/>
              <a:t> </a:t>
            </a:r>
            <a:r>
              <a:rPr lang="en-US" altLang="en-US" sz="2400" dirty="0" err="1"/>
              <a:t>respiratorne</a:t>
            </a:r>
            <a:r>
              <a:rPr lang="en-US" altLang="en-US" sz="2400" dirty="0"/>
              <a:t> </a:t>
            </a:r>
            <a:r>
              <a:rPr lang="en-US" altLang="en-US" sz="2400" dirty="0" err="1"/>
              <a:t>infekcije</a:t>
            </a:r>
            <a:r>
              <a:rPr lang="en-US" altLang="en-US" sz="2400" dirty="0"/>
              <a:t>.</a:t>
            </a:r>
          </a:p>
          <a:p>
            <a:pPr marL="0" indent="0">
              <a:lnSpc>
                <a:spcPct val="100000"/>
              </a:lnSpc>
              <a:spcBef>
                <a:spcPts val="0"/>
              </a:spcBef>
              <a:buFont typeface="Arial" panose="020B0604020202020204" pitchFamily="34" charset="0"/>
              <a:buChar char="•"/>
            </a:pPr>
            <a:r>
              <a:rPr lang="en-US" altLang="en-US" sz="2400" dirty="0"/>
              <a:t>Rana (</a:t>
            </a:r>
            <a:r>
              <a:rPr lang="en-US" altLang="en-US" sz="2400" dirty="0" err="1"/>
              <a:t>kohortna</a:t>
            </a:r>
            <a:r>
              <a:rPr lang="en-US" altLang="en-US" sz="2400" dirty="0"/>
              <a:t>) </a:t>
            </a:r>
            <a:r>
              <a:rPr lang="en-US" altLang="en-US" sz="2400" dirty="0" err="1"/>
              <a:t>izolacija</a:t>
            </a:r>
            <a:r>
              <a:rPr lang="en-US" altLang="en-US" sz="2400" dirty="0"/>
              <a:t> </a:t>
            </a:r>
            <a:r>
              <a:rPr lang="en-US" altLang="en-US" sz="2400" dirty="0" err="1"/>
              <a:t>obolelih</a:t>
            </a:r>
            <a:r>
              <a:rPr lang="en-US" altLang="en-US" sz="2400" dirty="0"/>
              <a:t> u </a:t>
            </a:r>
            <a:r>
              <a:rPr lang="en-US" altLang="en-US" sz="2400" dirty="0" err="1"/>
              <a:t>cilju</a:t>
            </a:r>
            <a:r>
              <a:rPr lang="en-US" altLang="en-US" sz="2400" dirty="0"/>
              <a:t> </a:t>
            </a:r>
            <a:r>
              <a:rPr lang="en-US" altLang="en-US" sz="2400" dirty="0" err="1"/>
              <a:t>redukcije</a:t>
            </a:r>
            <a:r>
              <a:rPr lang="en-US" altLang="en-US" sz="2400" dirty="0"/>
              <a:t> </a:t>
            </a:r>
            <a:r>
              <a:rPr lang="en-US" altLang="en-US" sz="2400" dirty="0" err="1"/>
              <a:t>rizika</a:t>
            </a:r>
            <a:r>
              <a:rPr lang="en-US" altLang="en-US" sz="2400" dirty="0"/>
              <a:t> </a:t>
            </a:r>
            <a:r>
              <a:rPr lang="en-US" altLang="en-US" sz="2400" dirty="0" err="1"/>
              <a:t>izlaganja</a:t>
            </a:r>
            <a:r>
              <a:rPr lang="en-US" altLang="en-US" sz="2400" dirty="0"/>
              <a:t>, </a:t>
            </a:r>
            <a:r>
              <a:rPr lang="en-US" altLang="en-US" sz="2400" dirty="0" err="1"/>
              <a:t>odnosno</a:t>
            </a:r>
            <a:r>
              <a:rPr lang="en-US" altLang="en-US" sz="2400" dirty="0"/>
              <a:t> </a:t>
            </a:r>
            <a:r>
              <a:rPr lang="en-US" altLang="en-US" sz="2400" dirty="0" err="1"/>
              <a:t>prenošenja</a:t>
            </a:r>
            <a:r>
              <a:rPr lang="en-US" altLang="en-US" sz="2400" dirty="0"/>
              <a:t> </a:t>
            </a:r>
            <a:r>
              <a:rPr lang="en-US" altLang="en-US" sz="2400" dirty="0" err="1"/>
              <a:t>infekcije</a:t>
            </a:r>
            <a:r>
              <a:rPr lang="en-US" altLang="en-US" sz="2400" dirty="0"/>
              <a:t> </a:t>
            </a:r>
            <a:r>
              <a:rPr lang="en-US" altLang="en-US" sz="2400" dirty="0" err="1"/>
              <a:t>na</a:t>
            </a:r>
            <a:r>
              <a:rPr lang="en-US" altLang="en-US" sz="2400" dirty="0"/>
              <a:t> </a:t>
            </a:r>
            <a:r>
              <a:rPr lang="en-US" altLang="en-US" sz="2400" dirty="0" err="1"/>
              <a:t>zdrave</a:t>
            </a:r>
            <a:r>
              <a:rPr lang="en-US" altLang="en-US" sz="2400" dirty="0"/>
              <a:t>.</a:t>
            </a:r>
          </a:p>
          <a:p>
            <a:pPr marL="0" indent="0">
              <a:lnSpc>
                <a:spcPct val="100000"/>
              </a:lnSpc>
              <a:spcBef>
                <a:spcPts val="0"/>
              </a:spcBef>
              <a:buFont typeface="Arial" panose="020B0604020202020204" pitchFamily="34" charset="0"/>
              <a:buChar char="•"/>
            </a:pPr>
            <a:r>
              <a:rPr lang="en-US" altLang="en-US" sz="2400" dirty="0" err="1"/>
              <a:t>Međutim</a:t>
            </a:r>
            <a:r>
              <a:rPr lang="en-US" altLang="en-US" sz="2400" dirty="0"/>
              <a:t>, </a:t>
            </a:r>
            <a:r>
              <a:rPr lang="en-US" altLang="en-US" sz="2400" dirty="0" err="1"/>
              <a:t>ove</a:t>
            </a:r>
            <a:r>
              <a:rPr lang="en-US" altLang="en-US" sz="2400" dirty="0"/>
              <a:t> </a:t>
            </a:r>
            <a:r>
              <a:rPr lang="en-US" altLang="en-US" sz="2400" dirty="0" err="1"/>
              <a:t>opšte</a:t>
            </a:r>
            <a:r>
              <a:rPr lang="en-US" altLang="en-US" sz="2400" dirty="0"/>
              <a:t> mere </a:t>
            </a:r>
            <a:r>
              <a:rPr lang="en-US" altLang="en-US" sz="2400" dirty="0" err="1"/>
              <a:t>su</a:t>
            </a:r>
            <a:r>
              <a:rPr lang="en-US" altLang="en-US" sz="2400" dirty="0"/>
              <a:t> </a:t>
            </a:r>
            <a:r>
              <a:rPr lang="en-US" altLang="en-US" sz="2400" dirty="0" err="1"/>
              <a:t>nedovoljne</a:t>
            </a:r>
            <a:r>
              <a:rPr lang="en-US" altLang="en-US" sz="2400" dirty="0"/>
              <a:t>, pa je </a:t>
            </a:r>
            <a:r>
              <a:rPr lang="en-US" altLang="en-US" sz="2400" dirty="0" err="1"/>
              <a:t>najefikasnija</a:t>
            </a:r>
            <a:r>
              <a:rPr lang="en-US" altLang="en-US" sz="2400" dirty="0"/>
              <a:t> </a:t>
            </a:r>
          </a:p>
          <a:p>
            <a:pPr marL="0" indent="0">
              <a:lnSpc>
                <a:spcPct val="100000"/>
              </a:lnSpc>
              <a:spcBef>
                <a:spcPts val="0"/>
              </a:spcBef>
              <a:buFont typeface="Arial" panose="020B0604020202020204" pitchFamily="34" charset="0"/>
              <a:buChar char="•"/>
            </a:pPr>
            <a:r>
              <a:rPr lang="en-US" altLang="en-US" sz="2400" dirty="0" err="1"/>
              <a:t>specifična</a:t>
            </a:r>
            <a:r>
              <a:rPr lang="en-US" altLang="en-US" sz="2400" dirty="0"/>
              <a:t> </a:t>
            </a:r>
            <a:r>
              <a:rPr lang="en-US" altLang="en-US" sz="2400" dirty="0" err="1"/>
              <a:t>mera</a:t>
            </a:r>
            <a:r>
              <a:rPr lang="en-US" altLang="en-US" sz="2400" dirty="0"/>
              <a:t> </a:t>
            </a:r>
            <a:r>
              <a:rPr lang="en-US" altLang="en-US" sz="2400" dirty="0" err="1"/>
              <a:t>sprečavanja</a:t>
            </a:r>
            <a:r>
              <a:rPr lang="en-US" altLang="en-US" sz="2400" dirty="0"/>
              <a:t> </a:t>
            </a:r>
            <a:r>
              <a:rPr lang="en-US" altLang="en-US" sz="2400" dirty="0" err="1"/>
              <a:t>i</a:t>
            </a:r>
            <a:r>
              <a:rPr lang="en-US" altLang="en-US" sz="2400" dirty="0"/>
              <a:t> u </a:t>
            </a:r>
            <a:r>
              <a:rPr lang="en-US" altLang="en-US" sz="2400" dirty="0" err="1"/>
              <a:t>nešto</a:t>
            </a:r>
            <a:r>
              <a:rPr lang="en-US" altLang="en-US" sz="2400" dirty="0"/>
              <a:t> </a:t>
            </a:r>
            <a:r>
              <a:rPr lang="en-US" altLang="en-US" sz="2400" dirty="0" err="1"/>
              <a:t>manjem</a:t>
            </a:r>
            <a:r>
              <a:rPr lang="en-US" altLang="en-US" sz="2400" dirty="0"/>
              <a:t> </a:t>
            </a:r>
            <a:r>
              <a:rPr lang="en-US" altLang="en-US" sz="2400" dirty="0" err="1"/>
              <a:t>obimu</a:t>
            </a:r>
            <a:r>
              <a:rPr lang="en-US" altLang="en-US" sz="2400" dirty="0"/>
              <a:t> </a:t>
            </a:r>
            <a:r>
              <a:rPr lang="en-US" altLang="en-US" sz="2400" dirty="0" err="1"/>
              <a:t>suzbijanja</a:t>
            </a:r>
            <a:r>
              <a:rPr lang="en-US" altLang="en-US" sz="2400" dirty="0"/>
              <a:t> </a:t>
            </a:r>
            <a:r>
              <a:rPr lang="en-US" altLang="en-US" sz="2400" dirty="0" err="1"/>
              <a:t>gripa</a:t>
            </a:r>
            <a:r>
              <a:rPr lang="en-US" altLang="en-US" sz="2400" dirty="0"/>
              <a:t> </a:t>
            </a:r>
          </a:p>
          <a:p>
            <a:pPr marL="0" indent="0">
              <a:lnSpc>
                <a:spcPct val="100000"/>
              </a:lnSpc>
              <a:spcBef>
                <a:spcPts val="0"/>
              </a:spcBef>
              <a:buFont typeface="Arial" panose="020B0604020202020204" pitchFamily="34" charset="0"/>
              <a:buChar char="•"/>
            </a:pPr>
            <a:r>
              <a:rPr lang="en-US" altLang="en-US" sz="2400" dirty="0"/>
              <a:t>VAKCINACIJA </a:t>
            </a:r>
            <a:r>
              <a:rPr lang="en-US" altLang="en-US" sz="2400" dirty="0" err="1"/>
              <a:t>protiv</a:t>
            </a:r>
            <a:r>
              <a:rPr lang="en-US" altLang="en-US" sz="2400" dirty="0"/>
              <a:t> </a:t>
            </a:r>
            <a:r>
              <a:rPr lang="en-US" altLang="en-US" sz="2400" dirty="0" err="1"/>
              <a:t>gripa</a:t>
            </a:r>
            <a:r>
              <a:rPr lang="en-US" altLang="en-US" sz="2400" dirty="0"/>
              <a:t>!</a:t>
            </a:r>
            <a:endParaRPr lang="sr-Latn-CS" altLang="en-US" sz="2400" dirty="0"/>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5368412"/>
            <a:ext cx="2006600" cy="14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651819" y="191857"/>
            <a:ext cx="7594789" cy="707876"/>
          </a:xfrm>
          <a:prstGeom prst="rect">
            <a:avLst/>
          </a:prstGeom>
          <a:noFill/>
          <a:ln w="9525">
            <a:noFill/>
            <a:miter lim="800000"/>
            <a:headEnd/>
            <a:tailEnd/>
          </a:ln>
          <a:effectLst/>
        </p:spPr>
        <p:txBody>
          <a:bodyPr wrap="squar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40717106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763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3200" b="1" dirty="0"/>
              <a:t>2. Zabluda je da vakcina protiv gripa nije efikasna.</a:t>
            </a:r>
          </a:p>
          <a:p>
            <a:pPr>
              <a:buFont typeface="Arial" panose="020B0604020202020204" pitchFamily="34" charset="0"/>
              <a:buChar char="•"/>
            </a:pPr>
            <a:r>
              <a:rPr lang="sr-Latn-RS" altLang="en-US" sz="2600" dirty="0"/>
              <a:t>Kod prethodno zdravih, mladih osoba, vakcinacijom protiv gripa se smanjuje rizik od teških formi gripa i </a:t>
            </a:r>
            <a:r>
              <a:rPr lang="sr-Latn-RS" altLang="en-US" sz="2600" dirty="0" err="1"/>
              <a:t>hospitalizacije</a:t>
            </a:r>
            <a:r>
              <a:rPr lang="sr-Latn-RS" altLang="en-US" sz="2600" dirty="0"/>
              <a:t> za 71%, a rizik od prijema u jedinicu intenzivne nege za 91%!</a:t>
            </a:r>
          </a:p>
          <a:p>
            <a:pPr>
              <a:buFont typeface="Arial" panose="020B0604020202020204" pitchFamily="34" charset="0"/>
              <a:buChar char="•"/>
            </a:pPr>
            <a:r>
              <a:rPr lang="sr-Latn-RS" altLang="en-US" sz="2600" dirty="0"/>
              <a:t>Vakcina je efektivna do 70-90% u sprečavanju obolevanja zdravih odraslih osoba; a njena efektivnost je manja kod starijih osoba.</a:t>
            </a:r>
          </a:p>
          <a:p>
            <a:pPr>
              <a:buFont typeface="Arial" panose="020B0604020202020204" pitchFamily="34" charset="0"/>
              <a:buChar char="•"/>
            </a:pPr>
            <a:r>
              <a:rPr lang="sr-Latn-RS" altLang="en-US" sz="2600" dirty="0"/>
              <a:t>Najbolje vreme za vakcinaciju protiv gripa je pre početka sezone gripa. Ako se zna da je za stvaranje antitela nakon vakcinacije protiv gripa potrebno dve nedelje, da se grip retko registruje pre decembra, onda je idealno vreme za vakcinaciju kraj oktobra, odnosno prva polovina novembra.</a:t>
            </a:r>
          </a:p>
          <a:p>
            <a:pPr>
              <a:buFont typeface="Arial" panose="020B0604020202020204" pitchFamily="34" charset="0"/>
              <a:buChar char="•"/>
            </a:pPr>
            <a:r>
              <a:rPr lang="sr-Latn-RS" altLang="en-US" sz="2600" dirty="0"/>
              <a:t>Imunitet nakon vakcinacije protiv gripa traje najduže godinu dana,</a:t>
            </a:r>
          </a:p>
          <a:p>
            <a:pPr>
              <a:buFont typeface="Arial" panose="020B0604020202020204" pitchFamily="34" charset="0"/>
              <a:buChar char="•"/>
            </a:pPr>
            <a:r>
              <a:rPr lang="sr-Latn-RS" altLang="en-US" sz="2600" dirty="0"/>
              <a:t>  ali je on „najjači“ tokom 3-4 meseca nakon vakcinacije.</a:t>
            </a:r>
            <a:endParaRPr lang="ru-RU" altLang="en-US" sz="2600" dirty="0"/>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461851" y="5260258"/>
            <a:ext cx="1730150" cy="159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7" y="191857"/>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217DC9"/>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76863557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1101213"/>
            <a:ext cx="11434939" cy="39525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marL="0" indent="0">
              <a:buNone/>
            </a:pPr>
            <a:r>
              <a:rPr lang="sr-Latn-RS" altLang="en-US" sz="3200" b="1" dirty="0"/>
              <a:t>2. Zabluda je da vakcina protiv gripa nije efikasna.</a:t>
            </a:r>
          </a:p>
          <a:p>
            <a:pPr>
              <a:buFont typeface="Arial" panose="020B0604020202020204" pitchFamily="34" charset="0"/>
              <a:buChar char="•"/>
            </a:pPr>
            <a:r>
              <a:rPr lang="sr-Latn-RS" altLang="en-US" sz="2600" dirty="0"/>
              <a:t>Osim što se značajno smanjuje rizik obolevanja od gripa, vakcinacijom protiv gripa mlade osobe su u poziciji da ne zaražavaju svoje kontakte. </a:t>
            </a:r>
          </a:p>
          <a:p>
            <a:pPr>
              <a:buFont typeface="Arial" panose="020B0604020202020204" pitchFamily="34" charset="0"/>
              <a:buChar char="•"/>
            </a:pPr>
            <a:r>
              <a:rPr lang="sr-Latn-RS" altLang="en-US" sz="2600" dirty="0"/>
              <a:t>Zašto je ovo bitno? Iz razloga što mladi, </a:t>
            </a:r>
            <a:r>
              <a:rPr lang="sr-Latn-RS" altLang="en-US" sz="2600" dirty="0" err="1"/>
              <a:t>nevakcinisani</a:t>
            </a:r>
            <a:r>
              <a:rPr lang="sr-Latn-RS" altLang="en-US" sz="2600" dirty="0"/>
              <a:t>, mogu biti inficirani, a zbog blage kliničke slike (curenje nosa, blago povišena telesna temperatura) ne pridaju značaj tome i </a:t>
            </a:r>
            <a:r>
              <a:rPr lang="sr-Latn-RS" altLang="en-US" sz="2600" dirty="0" err="1"/>
              <a:t>nesemtano</a:t>
            </a:r>
            <a:r>
              <a:rPr lang="sr-Latn-RS" altLang="en-US" sz="2600" dirty="0"/>
              <a:t> prenose infekciju na druge. Problem je što u tom lancu prenošenja infekcija može biti fatalna za decu do dve godine i starije osobe, posebno one sa nekim hroničnim oboljenjima.</a:t>
            </a:r>
            <a:endParaRPr lang="ru-RU" altLang="en-US" sz="2600" dirty="0"/>
          </a:p>
          <a:p>
            <a:endParaRPr lang="ru-RU" altLang="en-US" sz="2600" b="1" dirty="0">
              <a:solidFill>
                <a:srgbClr val="217DC9"/>
              </a:solidFill>
            </a:endParaRPr>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373359" y="4876800"/>
            <a:ext cx="18186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7" y="191857"/>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40667105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763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2600" b="1" dirty="0"/>
              <a:t>2. Zabluda je da vakcina protiv gripa nije efikasna.</a:t>
            </a:r>
          </a:p>
          <a:p>
            <a:pPr>
              <a:buFont typeface="Arial" panose="020B0604020202020204" pitchFamily="34" charset="0"/>
              <a:buChar char="•"/>
            </a:pPr>
            <a:r>
              <a:rPr lang="sr-Latn-RS" altLang="en-US" sz="2600" dirty="0"/>
              <a:t>Osim prethodno navedenog, kada govorimo o prednostima vakcinacije protiv gripa, potrebno je pomenuti da </a:t>
            </a:r>
            <a:r>
              <a:rPr lang="sr-Latn-RS" altLang="en-US" sz="2600" dirty="0" err="1"/>
              <a:t>nevakcinisane</a:t>
            </a:r>
            <a:r>
              <a:rPr lang="sr-Latn-RS" altLang="en-US" sz="2600" dirty="0"/>
              <a:t> zdrave mlade osobe u odnosu na vakcinisane:</a:t>
            </a:r>
          </a:p>
          <a:p>
            <a:pPr>
              <a:buFont typeface="Arial" panose="020B0604020202020204" pitchFamily="34" charset="0"/>
              <a:buChar char="•"/>
            </a:pPr>
            <a:endParaRPr lang="sr-Latn-RS" altLang="en-US" sz="2600" dirty="0"/>
          </a:p>
          <a:p>
            <a:pPr>
              <a:buFont typeface="Arial" panose="020B0604020202020204" pitchFamily="34" charset="0"/>
              <a:buChar char="•"/>
            </a:pPr>
            <a:r>
              <a:rPr lang="sr-Latn-RS" altLang="en-US" sz="2600" dirty="0"/>
              <a:t>češće imaju oboljenje slično gripu tokom sezone gripa, </a:t>
            </a:r>
          </a:p>
          <a:p>
            <a:pPr>
              <a:buFont typeface="Arial" panose="020B0604020202020204" pitchFamily="34" charset="0"/>
              <a:buChar char="•"/>
            </a:pPr>
            <a:r>
              <a:rPr lang="sr-Latn-RS" altLang="en-US" sz="2600" dirty="0"/>
              <a:t>imaju duži period trajanja akutnog respiratornog oboljenja tokom sezone gripa, </a:t>
            </a:r>
          </a:p>
          <a:p>
            <a:pPr>
              <a:buFont typeface="Arial" panose="020B0604020202020204" pitchFamily="34" charset="0"/>
              <a:buChar char="•"/>
            </a:pPr>
            <a:r>
              <a:rPr lang="sr-Latn-RS" altLang="en-US" sz="2600" dirty="0"/>
              <a:t>češće odsustvuju sa posla,</a:t>
            </a:r>
          </a:p>
          <a:p>
            <a:pPr>
              <a:buFont typeface="Arial" panose="020B0604020202020204" pitchFamily="34" charset="0"/>
              <a:buChar char="•"/>
            </a:pPr>
            <a:r>
              <a:rPr lang="sr-Latn-RS" altLang="en-US" sz="2600" dirty="0"/>
              <a:t>imaju duži period oporavka nakon obolevanja od gripa.</a:t>
            </a:r>
            <a:endParaRPr lang="ru-RU" altLang="en-US" sz="2600" dirty="0"/>
          </a:p>
          <a:p>
            <a:pPr>
              <a:buFont typeface="Arial" panose="020B0604020202020204" pitchFamily="34" charset="0"/>
              <a:buChar char="•"/>
            </a:pPr>
            <a:endParaRPr lang="ru-RU" altLang="en-US" sz="2600" dirty="0"/>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373359" y="4876800"/>
            <a:ext cx="18186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3" y="191857"/>
            <a:ext cx="6822680"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28145856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763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3200" b="1" dirty="0"/>
              <a:t>3. Zabluda je da grip vakcina protiv gripa nije bezbedna.</a:t>
            </a:r>
          </a:p>
          <a:p>
            <a:pPr>
              <a:buFont typeface="Arial" panose="020B0604020202020204" pitchFamily="34" charset="0"/>
              <a:buChar char="•"/>
            </a:pPr>
            <a:r>
              <a:rPr lang="sr-Latn-RS" altLang="en-US" sz="2600" dirty="0"/>
              <a:t>Kao i sve vakcine na našem tržištu i upotrebi i vakcina protiv gripa je ispitano bezbedna po zdravlje vakcinisanih.</a:t>
            </a:r>
          </a:p>
          <a:p>
            <a:pPr>
              <a:buFont typeface="Arial" panose="020B0604020202020204" pitchFamily="34" charset="0"/>
              <a:buChar char="•"/>
            </a:pPr>
            <a:r>
              <a:rPr lang="sr-Latn-RS" altLang="en-US" sz="2600" dirty="0"/>
              <a:t>Radi se o vakcini koja sadrži </a:t>
            </a:r>
            <a:r>
              <a:rPr lang="sr-Latn-RS" altLang="en-US" sz="2600" dirty="0" err="1"/>
              <a:t>inaktivisan</a:t>
            </a:r>
            <a:r>
              <a:rPr lang="sr-Latn-RS" altLang="en-US" sz="2600" dirty="0"/>
              <a:t> (ubijen) virus gripa, a toliko je bezbedna za upotrebu da se može dati čak i deci čim napune 6 meseci, kao i trudnicama, u bilo kom trimestru trudnoće.</a:t>
            </a:r>
          </a:p>
          <a:p>
            <a:pPr>
              <a:buFont typeface="Arial" panose="020B0604020202020204" pitchFamily="34" charset="0"/>
              <a:buChar char="•"/>
            </a:pPr>
            <a:r>
              <a:rPr lang="sr-Latn-RS" altLang="en-US" sz="2600" dirty="0"/>
              <a:t>U prilog bezbednosti vakcina u Republici Srbiji ide i podatak da se u izveštaju Svetske zdravstvene organizacije (jul 2019.) navodi da se Srbija svrstava među 50 najrazvijenijih zemalja po bezbednosti, kvalitetu i svim neophodnim </a:t>
            </a:r>
            <a:r>
              <a:rPr lang="sr-Latn-RS" altLang="en-US" sz="2600" dirty="0" err="1"/>
              <a:t>regulativama</a:t>
            </a:r>
            <a:r>
              <a:rPr lang="sr-Latn-RS" altLang="en-US" sz="2600" dirty="0"/>
              <a:t> u oblasti lekova i vakcina.</a:t>
            </a:r>
            <a:endParaRPr lang="ru-RU" altLang="en-US" sz="2600" dirty="0"/>
          </a:p>
          <a:p>
            <a:endParaRPr lang="ru-RU" altLang="en-US" sz="2200" b="1" dirty="0">
              <a:solidFill>
                <a:srgbClr val="0070C0"/>
              </a:solidFill>
            </a:endParaRPr>
          </a:p>
          <a:p>
            <a:endParaRPr lang="ru-RU" altLang="en-US" sz="1600" b="1" dirty="0">
              <a:solidFill>
                <a:srgbClr val="217DC9"/>
              </a:solidFill>
            </a:endParaRPr>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373359" y="4876800"/>
            <a:ext cx="18186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060133" y="201690"/>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34547201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763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3200" b="1" dirty="0"/>
              <a:t>3. Zabluda je da grip vakcina protiv gripa nije bezbedna.</a:t>
            </a:r>
          </a:p>
          <a:p>
            <a:pPr>
              <a:buFont typeface="Arial" panose="020B0604020202020204" pitchFamily="34" charset="0"/>
              <a:buChar char="•"/>
            </a:pPr>
            <a:r>
              <a:rPr lang="sr-Latn-RS" altLang="en-US" sz="2600" dirty="0"/>
              <a:t>Još pre 20 godina, Agencija za lekove i medicinska sredstva Srbije (ALIMS) je uskladila postupke za registraciju vakcina sa Evropskom Medicinskom Agencijom (EMA), koja vrši nadzor kontrole kvaliteta vakcina i lekova u zemljama Evropske unije (EU).</a:t>
            </a:r>
          </a:p>
          <a:p>
            <a:pPr>
              <a:buFont typeface="Arial" panose="020B0604020202020204" pitchFamily="34" charset="0"/>
              <a:buChar char="•"/>
            </a:pPr>
            <a:r>
              <a:rPr lang="sr-Latn-RS" altLang="en-US" sz="2600" dirty="0"/>
              <a:t>Znajući sve ovo, nema apsolutno nikakve sumnje da se vakcinacija protiv gripa u našoj zemlji sprovodi vakcinama kao i u Evropskim zemljama.</a:t>
            </a:r>
            <a:endParaRPr lang="ru-RU" altLang="en-US" sz="2600" dirty="0"/>
          </a:p>
          <a:p>
            <a:pPr marL="0" indent="0">
              <a:buNone/>
            </a:pPr>
            <a:endParaRPr lang="ru-RU" altLang="en-US" sz="2200" b="1" dirty="0">
              <a:solidFill>
                <a:srgbClr val="217DC9"/>
              </a:solidFill>
            </a:endParaRPr>
          </a:p>
          <a:p>
            <a:pPr marL="0" indent="0">
              <a:buNone/>
            </a:pPr>
            <a:endParaRPr lang="ru-RU" altLang="en-US" sz="2200" b="1" dirty="0">
              <a:solidFill>
                <a:srgbClr val="217DC9"/>
              </a:solidFill>
            </a:endParaRPr>
          </a:p>
          <a:p>
            <a:endParaRPr lang="ru-RU" altLang="en-US" sz="2100" b="1" dirty="0">
              <a:solidFill>
                <a:srgbClr val="0070C0"/>
              </a:solidFill>
            </a:endParaRPr>
          </a:p>
          <a:p>
            <a:endParaRPr lang="ru-RU" altLang="en-US" sz="2200" b="1" dirty="0">
              <a:solidFill>
                <a:srgbClr val="0070C0"/>
              </a:solidFill>
            </a:endParaRPr>
          </a:p>
          <a:p>
            <a:endParaRPr lang="ru-RU" altLang="en-US" sz="1600" b="1" dirty="0">
              <a:solidFill>
                <a:srgbClr val="217DC9"/>
              </a:solidFill>
            </a:endParaRPr>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373359" y="4876800"/>
            <a:ext cx="18186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7" y="191857"/>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7" name="Picture 6"/>
          <p:cNvPicPr>
            <a:picLocks noChangeAspect="1"/>
          </p:cNvPicPr>
          <p:nvPr/>
        </p:nvPicPr>
        <p:blipFill rotWithShape="1">
          <a:blip r:embed="rId3"/>
          <a:srcRect l="63643" t="27933" r="3508" b="44420"/>
          <a:stretch/>
        </p:blipFill>
        <p:spPr>
          <a:xfrm>
            <a:off x="822960" y="4970457"/>
            <a:ext cx="3503781" cy="1658801"/>
          </a:xfrm>
          <a:prstGeom prst="rect">
            <a:avLst/>
          </a:prstGeom>
        </p:spPr>
      </p:pic>
    </p:spTree>
    <p:extLst>
      <p:ext uri="{BB962C8B-B14F-4D97-AF65-F5344CB8AC3E}">
        <p14:creationId xmlns:p14="http://schemas.microsoft.com/office/powerpoint/2010/main" val="27508204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5124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marL="0" indent="0">
              <a:buNone/>
            </a:pPr>
            <a:r>
              <a:rPr lang="sr-Latn-RS" altLang="en-US" sz="3200" b="1" dirty="0"/>
              <a:t>4. Zabluda je da je bolje preležati grip i steći prirodni imunitet nego se protiv njega vakcinisati.</a:t>
            </a:r>
          </a:p>
          <a:p>
            <a:pPr>
              <a:buFont typeface="Arial" panose="020B0604020202020204" pitchFamily="34" charset="0"/>
              <a:buChar char="•"/>
            </a:pPr>
            <a:r>
              <a:rPr lang="sr-Latn-RS" altLang="en-US" sz="2200" b="1" dirty="0">
                <a:solidFill>
                  <a:srgbClr val="217DC9"/>
                </a:solidFill>
              </a:rPr>
              <a:t> </a:t>
            </a:r>
            <a:r>
              <a:rPr lang="sr-Latn-RS" altLang="en-US" sz="2600" dirty="0"/>
              <a:t>Razloge koji govore da je ovo zabluda smo ranije naveli, a potrebno je još jednom naglasiti da GRIP NIJE BEZAZLENO OBOLJENJE.</a:t>
            </a:r>
          </a:p>
          <a:p>
            <a:pPr>
              <a:buFont typeface="Arial" panose="020B0604020202020204" pitchFamily="34" charset="0"/>
              <a:buChar char="•"/>
            </a:pPr>
            <a:r>
              <a:rPr lang="sr-Latn-RS" altLang="en-US" sz="2600" dirty="0"/>
              <a:t>Tačno je i to da nema nijedne vakcine, kao ni bilo kog drugog leka, koji su u upotrebi, a da su oslobođeni potencijalnog rizika od pojave neželjene reakcije. Međutim, reakcije nakon vakcinacije protiv gripa su uglavnom lokalne (otok, </a:t>
            </a:r>
            <a:r>
              <a:rPr lang="sr-Latn-RS" altLang="en-US" sz="2600" dirty="0" err="1"/>
              <a:t>srvenilo</a:t>
            </a:r>
            <a:r>
              <a:rPr lang="sr-Latn-RS" altLang="en-US" sz="2600" dirty="0"/>
              <a:t>, bol na mestu aplikacije vakcine) i prolaze same od sebe unutar 2-3 dana posle vakcinacije.</a:t>
            </a:r>
          </a:p>
          <a:p>
            <a:pPr>
              <a:buFont typeface="Arial" panose="020B0604020202020204" pitchFamily="34" charset="0"/>
              <a:buChar char="•"/>
            </a:pPr>
            <a:r>
              <a:rPr lang="sr-Latn-RS" altLang="en-US" sz="2600" dirty="0"/>
              <a:t>Postojeći rizik od neželjenih reakcija nakon davanja vakcine protiv gripa je višestruko manji od rizika po zdravlje u slučaju infekcije/obolevanja od gripa.</a:t>
            </a:r>
            <a:endParaRPr lang="ru-RU" altLang="en-US" sz="2600" dirty="0"/>
          </a:p>
          <a:p>
            <a:pPr>
              <a:buFont typeface="Arial" panose="020B0604020202020204" pitchFamily="34" charset="0"/>
              <a:buChar char="•"/>
            </a:pPr>
            <a:endParaRPr lang="ru-RU" altLang="en-US" sz="2600" dirty="0"/>
          </a:p>
          <a:p>
            <a:pPr marL="0" indent="0">
              <a:buNone/>
            </a:pPr>
            <a:endParaRPr lang="ru-RU" altLang="en-US" sz="2200" b="1" dirty="0">
              <a:solidFill>
                <a:srgbClr val="217DC9"/>
              </a:solidFill>
            </a:endParaRPr>
          </a:p>
          <a:p>
            <a:endParaRPr lang="ru-RU" altLang="en-US" sz="2200" b="1" dirty="0">
              <a:solidFill>
                <a:srgbClr val="217DC9"/>
              </a:solidFill>
            </a:endParaRPr>
          </a:p>
          <a:p>
            <a:endParaRPr lang="ru-RU" altLang="en-US" sz="2100" b="1" dirty="0">
              <a:solidFill>
                <a:srgbClr val="0070C0"/>
              </a:solidFill>
            </a:endParaRPr>
          </a:p>
          <a:p>
            <a:endParaRPr lang="ru-RU" altLang="en-US" sz="2200" b="1" dirty="0">
              <a:solidFill>
                <a:srgbClr val="0070C0"/>
              </a:solidFill>
            </a:endParaRPr>
          </a:p>
          <a:p>
            <a:endParaRPr lang="ru-RU" altLang="en-US" sz="1600" b="1" dirty="0">
              <a:solidFill>
                <a:srgbClr val="217DC9"/>
              </a:solidFill>
            </a:endParaRPr>
          </a:p>
          <a:p>
            <a:endParaRPr lang="ru-RU" altLang="en-US" sz="2000" b="1" dirty="0">
              <a:solidFill>
                <a:srgbClr val="217DC9"/>
              </a:solidFill>
            </a:endParaRPr>
          </a:p>
          <a:p>
            <a:endParaRPr lang="ru-RU" altLang="en-US" sz="2400" b="1" dirty="0">
              <a:solidFill>
                <a:srgbClr val="217DC9"/>
              </a:solidFill>
            </a:endParaRPr>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530348" y="5683045"/>
            <a:ext cx="1661652" cy="121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38400" y="241018"/>
            <a:ext cx="6794090" cy="707876"/>
          </a:xfrm>
          <a:prstGeom prst="rect">
            <a:avLst/>
          </a:prstGeom>
          <a:noFill/>
          <a:ln w="9525">
            <a:noFill/>
            <a:miter lim="800000"/>
            <a:headEnd/>
            <a:tailEnd/>
          </a:ln>
          <a:effectLst/>
        </p:spPr>
        <p:txBody>
          <a:bodyPr wrap="squar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25910313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7639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3200" b="1" dirty="0"/>
              <a:t>4. Zabluda je da je bolje preležati grip i steći prirodni imunitet nego se protiv njega vakcinisati.</a:t>
            </a:r>
          </a:p>
          <a:p>
            <a:pPr fontAlgn="t"/>
            <a:r>
              <a:rPr lang="sr-Latn-RS" altLang="en-US" sz="2200" b="1" dirty="0">
                <a:solidFill>
                  <a:srgbClr val="217DC9"/>
                </a:solidFill>
              </a:rPr>
              <a:t> </a:t>
            </a:r>
            <a:r>
              <a:rPr lang="sr-Latn-RS" altLang="en-US" sz="2600" dirty="0"/>
              <a:t>U tabeli ispod je prikazano poređenje rizika po zdravlje u slučaju obolevanja od gripa u odnosu na vakcinaciju.</a:t>
            </a:r>
          </a:p>
          <a:p>
            <a:pPr fontAlgn="t"/>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373359" y="4876800"/>
            <a:ext cx="181864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7" y="191857"/>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84051412"/>
              </p:ext>
            </p:extLst>
          </p:nvPr>
        </p:nvGraphicFramePr>
        <p:xfrm>
          <a:off x="1406013" y="2898872"/>
          <a:ext cx="8340351" cy="3590290"/>
        </p:xfrm>
        <a:graphic>
          <a:graphicData uri="http://schemas.openxmlformats.org/drawingml/2006/table">
            <a:tbl>
              <a:tblPr firstRow="1" bandRow="1">
                <a:tableStyleId>{5C22544A-7EE6-4342-B048-85BDC9FD1C3A}</a:tableStyleId>
              </a:tblPr>
              <a:tblGrid>
                <a:gridCol w="3887111">
                  <a:extLst>
                    <a:ext uri="{9D8B030D-6E8A-4147-A177-3AD203B41FA5}">
                      <a16:colId xmlns:a16="http://schemas.microsoft.com/office/drawing/2014/main" val="4101663572"/>
                    </a:ext>
                  </a:extLst>
                </a:gridCol>
                <a:gridCol w="4453240">
                  <a:extLst>
                    <a:ext uri="{9D8B030D-6E8A-4147-A177-3AD203B41FA5}">
                      <a16:colId xmlns:a16="http://schemas.microsoft.com/office/drawing/2014/main" val="43173639"/>
                    </a:ext>
                  </a:extLst>
                </a:gridCol>
              </a:tblGrid>
              <a:tr h="181906">
                <a:tc>
                  <a:txBody>
                    <a:bodyPr/>
                    <a:lstStyle/>
                    <a:p>
                      <a:pPr>
                        <a:lnSpc>
                          <a:spcPct val="107000"/>
                        </a:lnSpc>
                        <a:spcAft>
                          <a:spcPts val="800"/>
                        </a:spcAft>
                      </a:pPr>
                      <a:r>
                        <a:rPr lang="sv-SE" sz="1100" b="0" i="0" u="none" dirty="0">
                          <a:effectLst/>
                          <a:latin typeface="Arial" panose="020B0604020202020204" pitchFamily="34" charset="0"/>
                          <a:ea typeface="Calibri" panose="020F0502020204030204" pitchFamily="34" charset="0"/>
                          <a:cs typeface="Arial" panose="020B0604020202020204" pitchFamily="34" charset="0"/>
                        </a:rPr>
                        <a:t>Rizik od infekcije virusom gripa</a:t>
                      </a:r>
                      <a:endParaRPr lang="sr-Latn-RS" sz="1100" b="0" i="0" u="none"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v-SE" sz="1100" b="0" i="0" u="none" dirty="0">
                          <a:effectLst/>
                          <a:latin typeface="Arial" panose="020B0604020202020204" pitchFamily="34" charset="0"/>
                          <a:ea typeface="Calibri" panose="020F0502020204030204" pitchFamily="34" charset="0"/>
                          <a:cs typeface="Arial" panose="020B0604020202020204" pitchFamily="34" charset="0"/>
                        </a:rPr>
                        <a:t>Rizik od vakcinacije vakcinom protiv gripa</a:t>
                      </a:r>
                      <a:endParaRPr lang="sr-Latn-RS" sz="1100" b="0" i="0" u="none"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771404618"/>
                  </a:ext>
                </a:extLst>
              </a:tr>
              <a:tr h="1084714">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Najčešći simptomi: </a:t>
                      </a:r>
                    </a:p>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temperatura, gušobolja, curenje iz nosa, kašalj, slabost, malaksalost, glavobolja, bolovi u mišićima, a kod dece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krup</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i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bronhiolitis</a:t>
                      </a:r>
                      <a:endParaRPr lang="sr-Latn-RS" sz="1100" b="0" i="0" u="none"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Najčešće neželjene reakcije:</a:t>
                      </a:r>
                    </a:p>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(&lt;1/100): otok, bol, crvenilo na mesta uboda, kratkotrajna  povišena telesna temperatura </a:t>
                      </a:r>
                    </a:p>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1-2 dana (može biti i preko 39°C kod dece), kratkotrajna malaksalost 1-2 dana, bolovi u mišićima ( 1-2 dana) - ove reakcije su češće kod dece u odnosu na odrasle, a  koja prethodno nisu bila vakcinisana ili inficirana virusom</a:t>
                      </a:r>
                    </a:p>
                  </a:txBody>
                  <a:tcPr/>
                </a:tc>
                <a:extLst>
                  <a:ext uri="{0D108BD9-81ED-4DB2-BD59-A6C34878D82A}">
                    <a16:rowId xmlns:a16="http://schemas.microsoft.com/office/drawing/2014/main" val="111119460"/>
                  </a:ext>
                </a:extLst>
              </a:tr>
              <a:tr h="759882">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Moguće komplikacije: </a:t>
                      </a:r>
                    </a:p>
                    <a:p>
                      <a:pPr>
                        <a:lnSpc>
                          <a:spcPct val="107000"/>
                        </a:lnSpc>
                        <a:spcAft>
                          <a:spcPts val="800"/>
                        </a:spcAft>
                      </a:pP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bakterijska</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pneumonija, infekcija uha, infekcija sinusa, miokarditis,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perikarditis</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pogoršanje hronične bolesti,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precipitacija</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za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kardiovaskularni</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ili cerebrovaskularni događaj</a:t>
                      </a:r>
                    </a:p>
                  </a:txBody>
                  <a:tcPr/>
                </a:tc>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Retke neželjene reakcije(</a:t>
                      </a:r>
                      <a:r>
                        <a:rPr lang="en-US" sz="1100" b="0" i="0" u="none" dirty="0">
                          <a:effectLst/>
                          <a:latin typeface="Arial" panose="020B0604020202020204" pitchFamily="34" charset="0"/>
                          <a:ea typeface="Calibri" panose="020F0502020204030204" pitchFamily="34" charset="0"/>
                          <a:cs typeface="Arial" panose="020B0604020202020204" pitchFamily="34" charset="0"/>
                        </a:rPr>
                        <a:t>&lt;1/1000): </a:t>
                      </a:r>
                      <a:endParaRPr lang="sr-Latn-RS" sz="1100" b="0" i="0" u="none"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urtikarija, febrilne konvulzije</a:t>
                      </a:r>
                    </a:p>
                  </a:txBody>
                  <a:tcPr/>
                </a:tc>
                <a:extLst>
                  <a:ext uri="{0D108BD9-81ED-4DB2-BD59-A6C34878D82A}">
                    <a16:rowId xmlns:a16="http://schemas.microsoft.com/office/drawing/2014/main" val="2715426560"/>
                  </a:ext>
                </a:extLst>
              </a:tr>
              <a:tr h="506737">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Ređe komplikacije: </a:t>
                      </a:r>
                    </a:p>
                    <a:p>
                      <a:pPr>
                        <a:lnSpc>
                          <a:spcPct val="107000"/>
                        </a:lnSpc>
                        <a:spcAft>
                          <a:spcPts val="800"/>
                        </a:spcAft>
                      </a:pP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septikemija</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encefalopatija</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a:t>
                      </a:r>
                      <a:r>
                        <a:rPr lang="sr-Latn-RS" sz="1400" b="1" i="0" u="none" dirty="0">
                          <a:effectLst/>
                          <a:latin typeface="Arial" panose="020B0604020202020204" pitchFamily="34" charset="0"/>
                          <a:ea typeface="Calibri" panose="020F0502020204030204" pitchFamily="34" charset="0"/>
                          <a:cs typeface="Arial" panose="020B0604020202020204" pitchFamily="34" charset="0"/>
                        </a:rPr>
                        <a:t>smrtni ishod</a:t>
                      </a:r>
                    </a:p>
                  </a:txBody>
                  <a:tcPr/>
                </a:tc>
                <a:tc>
                  <a:txBody>
                    <a:bodyPr/>
                    <a:lstStyle/>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Veoma retke neželjene komplikacije:</a:t>
                      </a:r>
                    </a:p>
                    <a:p>
                      <a:pPr>
                        <a:lnSpc>
                          <a:spcPct val="107000"/>
                        </a:lnSpc>
                        <a:spcAft>
                          <a:spcPts val="800"/>
                        </a:spcAft>
                      </a:pPr>
                      <a:r>
                        <a:rPr lang="sr-Latn-RS" sz="1100" b="0" i="0" u="none" dirty="0">
                          <a:effectLst/>
                          <a:latin typeface="Arial" panose="020B0604020202020204" pitchFamily="34" charset="0"/>
                          <a:ea typeface="Calibri" panose="020F0502020204030204" pitchFamily="34" charset="0"/>
                          <a:cs typeface="Arial" panose="020B0604020202020204" pitchFamily="34" charset="0"/>
                        </a:rPr>
                        <a:t>(&lt;1/10000):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anafilaksija</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a:t>
                      </a:r>
                      <a:r>
                        <a:rPr lang="sr-Latn-RS" sz="1100" b="0" i="0" u="none" dirty="0" err="1">
                          <a:effectLst/>
                          <a:latin typeface="Arial" panose="020B0604020202020204" pitchFamily="34" charset="0"/>
                          <a:ea typeface="Calibri" panose="020F0502020204030204" pitchFamily="34" charset="0"/>
                          <a:cs typeface="Arial" panose="020B0604020202020204" pitchFamily="34" charset="0"/>
                        </a:rPr>
                        <a:t>parestezije</a:t>
                      </a:r>
                      <a:r>
                        <a:rPr lang="sr-Latn-RS" sz="1100" b="0" i="0" u="none" dirty="0">
                          <a:effectLst/>
                          <a:latin typeface="Arial" panose="020B0604020202020204" pitchFamily="34" charset="0"/>
                          <a:ea typeface="Calibri" panose="020F0502020204030204" pitchFamily="34" charset="0"/>
                          <a:cs typeface="Arial" panose="020B0604020202020204" pitchFamily="34" charset="0"/>
                        </a:rPr>
                        <a:t>, GBS u 1/milion doza-slično stopi javljanja u opštoj populaciji</a:t>
                      </a:r>
                    </a:p>
                  </a:txBody>
                  <a:tcPr/>
                </a:tc>
                <a:extLst>
                  <a:ext uri="{0D108BD9-81ED-4DB2-BD59-A6C34878D82A}">
                    <a16:rowId xmlns:a16="http://schemas.microsoft.com/office/drawing/2014/main" val="4176141084"/>
                  </a:ext>
                </a:extLst>
              </a:tr>
            </a:tbl>
          </a:graphicData>
        </a:graphic>
      </p:graphicFrame>
      <p:sp>
        <p:nvSpPr>
          <p:cNvPr id="9" name="Rectangle 8"/>
          <p:cNvSpPr/>
          <p:nvPr/>
        </p:nvSpPr>
        <p:spPr>
          <a:xfrm>
            <a:off x="3165194" y="6015759"/>
            <a:ext cx="1305206" cy="3545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4512064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137653" y="609600"/>
            <a:ext cx="11760836" cy="497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r>
              <a:rPr lang="sr-Latn-RS" altLang="en-US" sz="2200" dirty="0"/>
              <a:t>Vakcinacija protiv gripa u našoj zemlji se sprovodi po obaveznom (besplatnom) i preporučenom (plaća se cena vakcine u apoteci) programu.</a:t>
            </a:r>
          </a:p>
          <a:p>
            <a:r>
              <a:rPr lang="sr-Latn-RS" altLang="en-US" sz="2200" dirty="0"/>
              <a:t>Obavezna imunizacija je predviđena za lica u posebnom riziku od teških formi i komplikacija gripa:</a:t>
            </a:r>
          </a:p>
          <a:p>
            <a:r>
              <a:rPr lang="sr-Latn-RS" altLang="en-US" sz="2200" dirty="0"/>
              <a:t>1. trudnice;</a:t>
            </a:r>
          </a:p>
          <a:p>
            <a:r>
              <a:rPr lang="sr-Latn-RS" altLang="en-US" sz="2200" dirty="0"/>
              <a:t>2. lica starija od šest meseci života sa  hroničnim  bolestima pluća (uključujući astmu), hroničnim bolestima </a:t>
            </a:r>
            <a:r>
              <a:rPr lang="sr-Latn-RS" altLang="en-US" sz="2200" dirty="0" err="1"/>
              <a:t>kardiovaskularnog</a:t>
            </a:r>
            <a:r>
              <a:rPr lang="sr-Latn-RS" altLang="en-US" sz="2200" dirty="0"/>
              <a:t> sistema, bubrega, metaboličkim bolestima (uključujući šećernu bolest, gojaznost), </a:t>
            </a:r>
            <a:r>
              <a:rPr lang="sr-Latn-RS" altLang="en-US" sz="2200" dirty="0" err="1"/>
              <a:t>hemoglobinopatijom</a:t>
            </a:r>
            <a:r>
              <a:rPr lang="sr-Latn-RS" altLang="en-US" sz="2200" dirty="0"/>
              <a:t>, hroničnim neurološkim poremećajima, malignim oboljenjima, lica sa oslabljenim imunitetom (uključujući lica sa HIV/AIDS, lica sa </a:t>
            </a:r>
            <a:r>
              <a:rPr lang="sr-Latn-RS" altLang="en-US" sz="2200" dirty="0" err="1"/>
              <a:t>asplenijom</a:t>
            </a:r>
            <a:r>
              <a:rPr lang="sr-Latn-RS" altLang="en-US" sz="2200" dirty="0"/>
              <a:t> i lica kod kojih je izvršeno presađivanje tkiva i organa/ili se pripremaju za presađivanje),</a:t>
            </a:r>
          </a:p>
          <a:p>
            <a:r>
              <a:rPr lang="sr-Latn-RS" altLang="en-US" sz="2200" dirty="0"/>
              <a:t>3. lica starija od 65 godina;</a:t>
            </a:r>
          </a:p>
          <a:p>
            <a:r>
              <a:rPr lang="sr-Latn-RS" altLang="en-US" sz="2200" dirty="0"/>
              <a:t>4. članovi porodice bolesnika u povećanom riziku od komplikacija kod kojih je kontraindikovano davanje vakcine;</a:t>
            </a:r>
          </a:p>
          <a:p>
            <a:r>
              <a:rPr lang="sr-Latn-RS" altLang="en-US" sz="2200" dirty="0"/>
              <a:t>Vakcinacija protiv gripa se sprovodi i kod lica smeštenih u </a:t>
            </a:r>
            <a:r>
              <a:rPr lang="sr-Latn-RS" altLang="en-US" sz="2200" dirty="0" err="1"/>
              <a:t>gerontološkim</a:t>
            </a:r>
            <a:r>
              <a:rPr lang="sr-Latn-RS" altLang="en-US" sz="2200" dirty="0"/>
              <a:t> centrima i  socijalno-zdravstvenim ustanovama. Pored toga obavezna imunizacija protiv gripa sprovodi se i kod lica zaposlenih u zdravstvenim ustanovama i ustanovama socijalne zaštite.</a:t>
            </a:r>
            <a:endParaRPr lang="ru-RU" altLang="en-US" sz="2200" dirty="0"/>
          </a:p>
          <a:p>
            <a:pPr marL="0" indent="0">
              <a:buNone/>
            </a:pPr>
            <a:endParaRPr lang="sr-Latn-CS" altLang="en-US" sz="3200" b="1" dirty="0">
              <a:solidFill>
                <a:srgbClr val="217DC9"/>
              </a:solidFill>
            </a:endParaRPr>
          </a:p>
        </p:txBody>
      </p:sp>
      <p:sp>
        <p:nvSpPr>
          <p:cNvPr id="6" name="Text Box 4"/>
          <p:cNvSpPr txBox="1">
            <a:spLocks noChangeArrowheads="1"/>
          </p:cNvSpPr>
          <p:nvPr/>
        </p:nvSpPr>
        <p:spPr bwMode="auto">
          <a:xfrm>
            <a:off x="683878" y="191857"/>
            <a:ext cx="10302801" cy="707876"/>
          </a:xfrm>
          <a:prstGeom prst="rect">
            <a:avLst/>
          </a:prstGeom>
          <a:noFill/>
          <a:ln w="9525">
            <a:noFill/>
            <a:miter lim="800000"/>
            <a:headEnd/>
            <a:tailEnd/>
          </a:ln>
          <a:effectLst/>
        </p:spPr>
        <p:txBody>
          <a:bodyPr wrap="square" lIns="91430" tIns="45715" rIns="91430" bIns="45715">
            <a:spAutoFit/>
          </a:bodyPr>
          <a:lstStyle/>
          <a:p>
            <a:pPr marL="342900" indent="-342900" algn="ctr" defTabSz="658813">
              <a:defRPr/>
            </a:pPr>
            <a:r>
              <a:rPr lang="nn-NO" sz="4000" b="1" dirty="0">
                <a:solidFill>
                  <a:srgbClr val="FF0000"/>
                </a:solidFill>
                <a:effectLst>
                  <a:outerShdw blurRad="38100" dist="38100" dir="2700000" algn="tl">
                    <a:srgbClr val="C0C0C0"/>
                  </a:outerShdw>
                </a:effectLst>
                <a:latin typeface="Arial" charset="0"/>
                <a:cs typeface="Arial" charset="0"/>
              </a:rPr>
              <a:t>Kome je namenjena vakcina protiv gripa?</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30193727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5"/>
            <a:ext cx="11434939" cy="57536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a:buFont typeface="Arial" panose="020B0604020202020204" pitchFamily="34" charset="0"/>
              <a:buChar char="•"/>
            </a:pPr>
            <a:r>
              <a:rPr lang="sr-Latn-RS" altLang="en-US" sz="2400" b="1" dirty="0"/>
              <a:t>Vakcinacija protiv gripa se preporučuje </a:t>
            </a:r>
            <a:r>
              <a:rPr lang="sr-Latn-RS" altLang="en-US" sz="2400" dirty="0"/>
              <a:t>svima koji nisu obuhvaćeni obaveznim (besplatnim) programom imunizacije, posebno licima zaposlenim u javnim službama.</a:t>
            </a:r>
          </a:p>
          <a:p>
            <a:pPr>
              <a:buFont typeface="Arial" panose="020B0604020202020204" pitchFamily="34" charset="0"/>
              <a:buChar char="•"/>
            </a:pPr>
            <a:r>
              <a:rPr lang="sr-Latn-RS" altLang="en-US" sz="2400" dirty="0"/>
              <a:t>U razvijenim zemljama, vakcinacija protiv gripa se ne sprovodi samo među starijima ili osobama koje imaju neko hronično oboljenje. Tamo se vakcinacija sprovodi kako kod učenika osnovnih i srednjih škola, tako i adolescenata i zdravih odraslih.</a:t>
            </a:r>
          </a:p>
          <a:p>
            <a:pPr>
              <a:buFont typeface="Arial" panose="020B0604020202020204" pitchFamily="34" charset="0"/>
              <a:buChar char="•"/>
            </a:pPr>
            <a:r>
              <a:rPr lang="sr-Latn-RS" altLang="en-US" sz="2400" dirty="0"/>
              <a:t>Razlozi za sprovođenje vakcinacije među zdravom, mladom populacijom je prisutna svest o potrebi zaštite svog i zdravlja ljudi iz njihovog okruženja, pogotovo najranjivijih (najstarijih i najmlađih). Takođe, mladi, radno aktivni ljudi vakcinacijom protiv gripa sprečavaju mogućnost obolevanja i odsustva sa posla i/ili prethodno rezervisana putovanja, a u slučaju obolevanja nekog člana porodice oni su ti koji će ostati zdravi i pobrinuti se za negu i lečenje obolelog člana porodice.</a:t>
            </a:r>
          </a:p>
          <a:p>
            <a:pPr>
              <a:buFont typeface="Arial" panose="020B0604020202020204" pitchFamily="34" charset="0"/>
              <a:buChar char="•"/>
            </a:pPr>
            <a:r>
              <a:rPr lang="sr-Latn-RS" altLang="en-US" sz="2400" dirty="0"/>
              <a:t>Na ovaj način, sistemi društva ne trpe u sezoni epidemije gripa, nema pada produktivnosti u radu javnih službi, a kvalitet života vakcinisanih nije narušen.</a:t>
            </a:r>
            <a:endParaRPr lang="ru-RU" altLang="en-US" sz="2400" dirty="0"/>
          </a:p>
          <a:p>
            <a:pPr marL="0" indent="0">
              <a:buNone/>
            </a:pPr>
            <a:endParaRPr lang="sr-Latn-CS" altLang="en-US" sz="3200" b="1" dirty="0">
              <a:solidFill>
                <a:srgbClr val="217DC9"/>
              </a:solidFill>
            </a:endParaRPr>
          </a:p>
        </p:txBody>
      </p:sp>
      <p:sp>
        <p:nvSpPr>
          <p:cNvPr id="6" name="Text Box 4"/>
          <p:cNvSpPr txBox="1">
            <a:spLocks noChangeArrowheads="1"/>
          </p:cNvSpPr>
          <p:nvPr/>
        </p:nvSpPr>
        <p:spPr bwMode="auto">
          <a:xfrm>
            <a:off x="683878" y="191857"/>
            <a:ext cx="10302800"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nn-NO" sz="4000" b="1" dirty="0">
                <a:solidFill>
                  <a:srgbClr val="FF0000"/>
                </a:solidFill>
                <a:effectLst>
                  <a:outerShdw blurRad="38100" dist="38100" dir="2700000" algn="tl">
                    <a:srgbClr val="C0C0C0"/>
                  </a:outerShdw>
                </a:effectLst>
                <a:latin typeface="Arial" charset="0"/>
                <a:cs typeface="Arial" charset="0"/>
              </a:rPr>
              <a:t>Kome je namenjena vakcina protiv gripa?</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749281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2318013" y="69052"/>
            <a:ext cx="6789738" cy="1287463"/>
          </a:xfrm>
        </p:spPr>
        <p:txBody>
          <a:bodyPr>
            <a:normAutofit/>
          </a:bodyPr>
          <a:lstStyle/>
          <a:p>
            <a:pPr algn="ctr">
              <a:defRPr/>
            </a:pPr>
            <a:r>
              <a:rPr lang="en-US" sz="5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Virus </a:t>
            </a:r>
            <a:r>
              <a:rPr lang="en-US" sz="5400" b="1" cap="none"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gripa</a:t>
            </a:r>
            <a:endParaRPr lang="en-US" sz="5400" b="1" cap="none"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525991" y="1101213"/>
            <a:ext cx="11203893" cy="3923071"/>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sr-Cyrl-RS" sz="7400" b="1" dirty="0">
                <a:solidFill>
                  <a:srgbClr val="0070C0"/>
                </a:solidFill>
                <a:latin typeface="Arial" panose="020B0604020202020204" pitchFamily="34" charset="0"/>
                <a:cs typeface="Arial" panose="020B0604020202020204" pitchFamily="34" charset="0"/>
              </a:rPr>
              <a:t>  </a:t>
            </a:r>
            <a:r>
              <a:rPr lang="en-US" sz="7400" b="1" dirty="0" err="1">
                <a:latin typeface="Arial" panose="020B0604020202020204" pitchFamily="34" charset="0"/>
                <a:cs typeface="Arial" panose="020B0604020202020204" pitchFamily="34" charset="0"/>
              </a:rPr>
              <a:t>Postoje</a:t>
            </a:r>
            <a:r>
              <a:rPr lang="en-US" sz="7400" b="1" dirty="0">
                <a:latin typeface="Arial" panose="020B0604020202020204" pitchFamily="34" charset="0"/>
                <a:cs typeface="Arial" panose="020B0604020202020204" pitchFamily="34" charset="0"/>
              </a:rPr>
              <a:t> tri </a:t>
            </a:r>
            <a:r>
              <a:rPr lang="en-US" sz="7400" b="1" dirty="0" err="1">
                <a:latin typeface="Arial" panose="020B0604020202020204" pitchFamily="34" charset="0"/>
                <a:cs typeface="Arial" panose="020B0604020202020204" pitchFamily="34" charset="0"/>
              </a:rPr>
              <a:t>tipa</a:t>
            </a:r>
            <a:r>
              <a:rPr lang="en-US" sz="7400" b="1" dirty="0">
                <a:latin typeface="Arial" panose="020B0604020202020204" pitchFamily="34" charset="0"/>
                <a:cs typeface="Arial" panose="020B0604020202020204" pitchFamily="34" charset="0"/>
              </a:rPr>
              <a:t> </a:t>
            </a:r>
            <a:r>
              <a:rPr lang="en-US" sz="7400" b="1" dirty="0" err="1">
                <a:latin typeface="Arial" panose="020B0604020202020204" pitchFamily="34" charset="0"/>
                <a:cs typeface="Arial" panose="020B0604020202020204" pitchFamily="34" charset="0"/>
              </a:rPr>
              <a:t>virusa</a:t>
            </a:r>
            <a:r>
              <a:rPr lang="en-US" sz="7400" b="1" dirty="0">
                <a:latin typeface="Arial" panose="020B0604020202020204" pitchFamily="34" charset="0"/>
                <a:cs typeface="Arial" panose="020B0604020202020204" pitchFamily="34" charset="0"/>
              </a:rPr>
              <a:t> </a:t>
            </a:r>
            <a:r>
              <a:rPr lang="en-US" sz="7400" b="1" dirty="0" err="1">
                <a:latin typeface="Arial" panose="020B0604020202020204" pitchFamily="34" charset="0"/>
                <a:cs typeface="Arial" panose="020B0604020202020204" pitchFamily="34" charset="0"/>
              </a:rPr>
              <a:t>gripa</a:t>
            </a:r>
            <a:r>
              <a:rPr lang="en-US" sz="7400" dirty="0">
                <a:latin typeface="Arial" panose="020B0604020202020204" pitchFamily="34" charset="0"/>
                <a:cs typeface="Arial" panose="020B0604020202020204" pitchFamily="34" charset="0"/>
              </a:rPr>
              <a:t>.</a:t>
            </a:r>
          </a:p>
          <a:p>
            <a:pPr>
              <a:lnSpc>
                <a:spcPct val="120000"/>
              </a:lnSpc>
              <a:spcBef>
                <a:spcPts val="0"/>
              </a:spcBef>
            </a:pPr>
            <a:r>
              <a:rPr lang="en-US" sz="5500" dirty="0">
                <a:latin typeface="Arial" panose="020B0604020202020204" pitchFamily="34" charset="0"/>
                <a:cs typeface="Arial" panose="020B0604020202020204" pitchFamily="34" charset="0"/>
              </a:rPr>
              <a:t>Tip A </a:t>
            </a:r>
            <a:r>
              <a:rPr lang="en-US" sz="5500" dirty="0" err="1">
                <a:latin typeface="Arial" panose="020B0604020202020204" pitchFamily="34" charset="0"/>
                <a:cs typeface="Arial" panose="020B0604020202020204" pitchFamily="34" charset="0"/>
              </a:rPr>
              <a:t>izaziva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umereno</a:t>
            </a:r>
            <a:r>
              <a:rPr lang="en-US" sz="5500" dirty="0">
                <a:latin typeface="Arial" panose="020B0604020202020204" pitchFamily="34" charset="0"/>
                <a:cs typeface="Arial" panose="020B0604020202020204" pitchFamily="34" charset="0"/>
              </a:rPr>
              <a:t> do </a:t>
            </a:r>
            <a:r>
              <a:rPr lang="en-US" sz="5500" dirty="0" err="1">
                <a:latin typeface="Arial" panose="020B0604020202020204" pitchFamily="34" charset="0"/>
                <a:cs typeface="Arial" panose="020B0604020202020204" pitchFamily="34" charset="0"/>
              </a:rPr>
              <a:t>teško</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oboljenje</a:t>
            </a:r>
            <a:r>
              <a:rPr lang="en-US" sz="5500" dirty="0">
                <a:latin typeface="Arial" panose="020B0604020202020204" pitchFamily="34" charset="0"/>
                <a:cs typeface="Arial" panose="020B0604020202020204" pitchFamily="34" charset="0"/>
              </a:rPr>
              <a:t>, a od </a:t>
            </a:r>
            <a:r>
              <a:rPr lang="en-US" sz="5500" dirty="0" err="1">
                <a:latin typeface="Arial" panose="020B0604020202020204" pitchFamily="34" charset="0"/>
                <a:cs typeface="Arial" panose="020B0604020202020204" pitchFamily="34" charset="0"/>
              </a:rPr>
              <a:t>njega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obolevaju</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sve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uzrasne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grupe</a:t>
            </a:r>
            <a:r>
              <a:rPr lang="en-US" sz="5500" dirty="0">
                <a:latin typeface="Arial" panose="020B0604020202020204" pitchFamily="34" charset="0"/>
                <a:cs typeface="Arial" panose="020B0604020202020204" pitchFamily="34" charset="0"/>
              </a:rPr>
              <a:t>. On </a:t>
            </a:r>
            <a:r>
              <a:rPr lang="en-US" sz="5500" dirty="0" err="1">
                <a:latin typeface="Arial" panose="020B0604020202020204" pitchFamily="34" charset="0"/>
                <a:cs typeface="Arial" panose="020B0604020202020204" pitchFamily="34" charset="0"/>
              </a:rPr>
              <a:t>ima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najveći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epidemijski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pandemijski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potencijal</a:t>
            </a:r>
            <a:r>
              <a:rPr lang="en-US" sz="5500" dirty="0">
                <a:latin typeface="Arial" panose="020B0604020202020204" pitchFamily="34" charset="0"/>
                <a:cs typeface="Arial" panose="020B0604020202020204" pitchFamily="34" charset="0"/>
              </a:rPr>
              <a:t>, a </a:t>
            </a:r>
            <a:r>
              <a:rPr lang="en-US" sz="5500" dirty="0" err="1">
                <a:latin typeface="Arial" panose="020B0604020202020204" pitchFamily="34" charset="0"/>
                <a:cs typeface="Arial" panose="020B0604020202020204" pitchFamily="34" charset="0"/>
              </a:rPr>
              <a:t>njegovi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rezervoari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su</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ljudi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životinje</a:t>
            </a:r>
            <a:r>
              <a:rPr lang="en-US" sz="5500" dirty="0">
                <a:latin typeface="Arial" panose="020B0604020202020204" pitchFamily="34" charset="0"/>
                <a:cs typeface="Arial" panose="020B0604020202020204" pitchFamily="34" charset="0"/>
              </a:rPr>
              <a:t>.</a:t>
            </a:r>
          </a:p>
          <a:p>
            <a:pPr>
              <a:lnSpc>
                <a:spcPct val="120000"/>
              </a:lnSpc>
              <a:spcBef>
                <a:spcPts val="0"/>
              </a:spcBef>
            </a:pPr>
            <a:r>
              <a:rPr lang="en-US" sz="5500" dirty="0">
                <a:latin typeface="Arial" panose="020B0604020202020204" pitchFamily="34" charset="0"/>
                <a:cs typeface="Arial" panose="020B0604020202020204" pitchFamily="34" charset="0"/>
              </a:rPr>
              <a:t>Tip B </a:t>
            </a:r>
            <a:r>
              <a:rPr lang="en-US" sz="5500" dirty="0" err="1">
                <a:latin typeface="Arial" panose="020B0604020202020204" pitchFamily="34" charset="0"/>
                <a:cs typeface="Arial" panose="020B0604020202020204" pitchFamily="34" charset="0"/>
              </a:rPr>
              <a:t>izaziva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blago</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oboljenje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i</a:t>
            </a:r>
            <a:r>
              <a:rPr lang="en-US" sz="5500" dirty="0">
                <a:latin typeface="Arial" panose="020B0604020202020204" pitchFamily="34" charset="0"/>
                <a:cs typeface="Arial" panose="020B0604020202020204" pitchFamily="34" charset="0"/>
              </a:rPr>
              <a:t> to </a:t>
            </a:r>
            <a:r>
              <a:rPr lang="en-US" sz="5500" dirty="0" err="1">
                <a:latin typeface="Arial" panose="020B0604020202020204" pitchFamily="34" charset="0"/>
                <a:cs typeface="Arial" panose="020B0604020202020204" pitchFamily="34" charset="0"/>
              </a:rPr>
              <a:t>najčešće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kod</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dece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rezervoar</a:t>
            </a:r>
            <a:r>
              <a:rPr lang="en-US" sz="5500" dirty="0">
                <a:latin typeface="Arial" panose="020B0604020202020204" pitchFamily="34" charset="0"/>
                <a:cs typeface="Arial" panose="020B0604020202020204" pitchFamily="34" charset="0"/>
              </a:rPr>
              <a:t> je </a:t>
            </a:r>
            <a:r>
              <a:rPr lang="en-US" sz="5500" dirty="0" err="1">
                <a:latin typeface="Arial" panose="020B0604020202020204" pitchFamily="34" charset="0"/>
                <a:cs typeface="Arial" panose="020B0604020202020204" pitchFamily="34" charset="0"/>
              </a:rPr>
              <a:t>jedino</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čovek</a:t>
            </a:r>
            <a:r>
              <a:rPr lang="en-US" sz="5500" dirty="0">
                <a:latin typeface="Arial" panose="020B0604020202020204" pitchFamily="34" charset="0"/>
                <a:cs typeface="Arial" panose="020B0604020202020204" pitchFamily="34" charset="0"/>
              </a:rPr>
              <a:t>.</a:t>
            </a:r>
          </a:p>
          <a:p>
            <a:pPr>
              <a:lnSpc>
                <a:spcPct val="120000"/>
              </a:lnSpc>
              <a:spcBef>
                <a:spcPts val="0"/>
              </a:spcBef>
            </a:pPr>
            <a:r>
              <a:rPr lang="en-US" sz="5500" dirty="0" err="1">
                <a:latin typeface="Arial" panose="020B0604020202020204" pitchFamily="34" charset="0"/>
                <a:cs typeface="Arial" panose="020B0604020202020204" pitchFamily="34" charset="0"/>
              </a:rPr>
              <a:t>Rezervoari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tipa</a:t>
            </a:r>
            <a:r>
              <a:rPr lang="en-US" sz="5500" dirty="0">
                <a:latin typeface="Arial" panose="020B0604020202020204" pitchFamily="34" charset="0"/>
                <a:cs typeface="Arial" panose="020B0604020202020204" pitchFamily="34" charset="0"/>
              </a:rPr>
              <a:t> C </a:t>
            </a:r>
            <a:r>
              <a:rPr lang="en-US" sz="5500" dirty="0" err="1">
                <a:latin typeface="Arial" panose="020B0604020202020204" pitchFamily="34" charset="0"/>
                <a:cs typeface="Arial" panose="020B0604020202020204" pitchFamily="34" charset="0"/>
              </a:rPr>
              <a:t>virusa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gripa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su</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čovek</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svinje</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i</a:t>
            </a:r>
            <a:r>
              <a:rPr lang="en-US" sz="5500" dirty="0">
                <a:latin typeface="Arial" panose="020B0604020202020204" pitchFamily="34" charset="0"/>
                <a:cs typeface="Arial" panose="020B0604020202020204" pitchFamily="34" charset="0"/>
              </a:rPr>
              <a:t> psi, a u </a:t>
            </a:r>
            <a:r>
              <a:rPr lang="en-US" sz="5500" dirty="0" err="1">
                <a:latin typeface="Arial" panose="020B0604020202020204" pitchFamily="34" charset="0"/>
                <a:cs typeface="Arial" panose="020B0604020202020204" pitchFamily="34" charset="0"/>
              </a:rPr>
              <a:t>slučaju</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obolevanja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čoveka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klinička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slika</a:t>
            </a:r>
            <a:r>
              <a:rPr lang="en-US" sz="5500" dirty="0">
                <a:latin typeface="Arial" panose="020B0604020202020204" pitchFamily="34" charset="0"/>
                <a:cs typeface="Arial" panose="020B0604020202020204" pitchFamily="34" charset="0"/>
              </a:rPr>
              <a:t> je </a:t>
            </a:r>
            <a:r>
              <a:rPr lang="en-US" sz="5500" dirty="0" err="1">
                <a:latin typeface="Arial" panose="020B0604020202020204" pitchFamily="34" charset="0"/>
                <a:cs typeface="Arial" panose="020B0604020202020204" pitchFamily="34" charset="0"/>
              </a:rPr>
              <a:t>blaga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ovaj</a:t>
            </a:r>
            <a:r>
              <a:rPr lang="en-US" sz="5500" dirty="0">
                <a:latin typeface="Arial" panose="020B0604020202020204" pitchFamily="34" charset="0"/>
                <a:cs typeface="Arial" panose="020B0604020202020204" pitchFamily="34" charset="0"/>
              </a:rPr>
              <a:t> virus </a:t>
            </a:r>
            <a:r>
              <a:rPr lang="en-US" sz="5500" dirty="0" err="1">
                <a:latin typeface="Arial" panose="020B0604020202020204" pitchFamily="34" charset="0"/>
                <a:cs typeface="Arial" panose="020B0604020202020204" pitchFamily="34" charset="0"/>
              </a:rPr>
              <a:t>nema</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epidemijski</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potencijal</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kod</a:t>
            </a:r>
            <a:r>
              <a:rPr lang="en-US" sz="5500" dirty="0">
                <a:latin typeface="Arial" panose="020B0604020202020204" pitchFamily="34" charset="0"/>
                <a:cs typeface="Arial" panose="020B0604020202020204" pitchFamily="34" charset="0"/>
              </a:rPr>
              <a:t> </a:t>
            </a:r>
            <a:r>
              <a:rPr lang="en-US" sz="5500" dirty="0" err="1">
                <a:latin typeface="Arial" panose="020B0604020202020204" pitchFamily="34" charset="0"/>
                <a:cs typeface="Arial" panose="020B0604020202020204" pitchFamily="34" charset="0"/>
              </a:rPr>
              <a:t>ljudi</a:t>
            </a:r>
            <a:r>
              <a:rPr lang="en-US" sz="5500" dirty="0">
                <a:latin typeface="Arial" panose="020B0604020202020204" pitchFamily="34" charset="0"/>
                <a:cs typeface="Arial" panose="020B0604020202020204" pitchFamily="34" charset="0"/>
              </a:rPr>
              <a:t>. </a:t>
            </a:r>
            <a:endParaRPr lang="sr-Latn-RS" sz="5500" dirty="0">
              <a:latin typeface="Arial" panose="020B0604020202020204" pitchFamily="34" charset="0"/>
              <a:cs typeface="Arial" panose="020B0604020202020204" pitchFamily="34" charset="0"/>
            </a:endParaRPr>
          </a:p>
          <a:p>
            <a:pPr algn="just">
              <a:buFont typeface="Wingdings" panose="05000000000000000000" pitchFamily="2" charset="2"/>
              <a:buNone/>
            </a:pPr>
            <a:endParaRPr lang="en-US" altLang="en-US" sz="3600" dirty="0">
              <a:solidFill>
                <a:srgbClr val="CC0000"/>
              </a:solidFill>
              <a:latin typeface="Rockwell" panose="02060603020205020403" pitchFamily="18" charset="0"/>
            </a:endParaRPr>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63643" t="27933" r="3508" b="44420"/>
          <a:stretch/>
        </p:blipFill>
        <p:spPr>
          <a:xfrm>
            <a:off x="1" y="5262883"/>
            <a:ext cx="2654710" cy="1658801"/>
          </a:xfrm>
          <a:prstGeom prst="rect">
            <a:avLst/>
          </a:prstGeom>
        </p:spPr>
      </p:pic>
    </p:spTree>
    <p:extLst>
      <p:ext uri="{BB962C8B-B14F-4D97-AF65-F5344CB8AC3E}">
        <p14:creationId xmlns:p14="http://schemas.microsoft.com/office/powerpoint/2010/main" val="12360407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Text Box 6"/>
          <p:cNvSpPr txBox="1">
            <a:spLocks noChangeArrowheads="1"/>
          </p:cNvSpPr>
          <p:nvPr/>
        </p:nvSpPr>
        <p:spPr bwMode="auto">
          <a:xfrm>
            <a:off x="1315935" y="7937"/>
            <a:ext cx="9544255" cy="1504246"/>
          </a:xfrm>
          <a:prstGeom prst="rect">
            <a:avLst/>
          </a:prstGeom>
          <a:solidFill>
            <a:schemeClr val="bg1"/>
          </a:solidFill>
          <a:ln w="9525">
            <a:noFill/>
            <a:miter lim="800000"/>
            <a:headEnd/>
            <a:tailEnd/>
          </a:ln>
          <a:effectLst/>
        </p:spPr>
        <p:txBody>
          <a:bodyPr wrap="none" lIns="114288" tIns="57144" rIns="114288" bIns="57144">
            <a:spAutoFit/>
          </a:bodyPr>
          <a:lstStyle/>
          <a:p>
            <a:pPr marL="428625" indent="-428625" algn="ctr" defTabSz="823516">
              <a:defRPr/>
            </a:pPr>
            <a:r>
              <a:rPr lang="en-US" sz="3200" b="1" dirty="0">
                <a:solidFill>
                  <a:srgbClr val="FF0000"/>
                </a:solidFill>
                <a:effectLst>
                  <a:outerShdw blurRad="38100" dist="38100" dir="2700000" algn="tl">
                    <a:srgbClr val="C0C0C0"/>
                  </a:outerShdw>
                </a:effectLst>
                <a:latin typeface="Arial" charset="0"/>
                <a:cs typeface="Arial" charset="0"/>
              </a:rPr>
              <a:t>Koga </a:t>
            </a:r>
            <a:r>
              <a:rPr lang="en-US" sz="3200" b="1" dirty="0" err="1">
                <a:solidFill>
                  <a:srgbClr val="FF0000"/>
                </a:solidFill>
                <a:effectLst>
                  <a:outerShdw blurRad="38100" dist="38100" dir="2700000" algn="tl">
                    <a:srgbClr val="C0C0C0"/>
                  </a:outerShdw>
                </a:effectLst>
                <a:latin typeface="Arial" charset="0"/>
                <a:cs typeface="Arial" charset="0"/>
              </a:rPr>
              <a:t>štitimo</a:t>
            </a:r>
            <a:r>
              <a:rPr lang="en-US" sz="3200" b="1" dirty="0">
                <a:solidFill>
                  <a:srgbClr val="FF0000"/>
                </a:solidFill>
                <a:effectLst>
                  <a:outerShdw blurRad="38100" dist="38100" dir="2700000" algn="tl">
                    <a:srgbClr val="C0C0C0"/>
                  </a:outerShdw>
                </a:effectLst>
                <a:latin typeface="Arial" charset="0"/>
                <a:cs typeface="Arial" charset="0"/>
              </a:rPr>
              <a:t> </a:t>
            </a:r>
            <a:r>
              <a:rPr lang="en-US" sz="3200" b="1" dirty="0" err="1">
                <a:solidFill>
                  <a:srgbClr val="FF0000"/>
                </a:solidFill>
                <a:effectLst>
                  <a:outerShdw blurRad="38100" dist="38100" dir="2700000" algn="tl">
                    <a:srgbClr val="C0C0C0"/>
                  </a:outerShdw>
                </a:effectLst>
                <a:latin typeface="Arial" charset="0"/>
                <a:cs typeface="Arial" charset="0"/>
              </a:rPr>
              <a:t>kada</a:t>
            </a:r>
            <a:r>
              <a:rPr lang="en-US" sz="3200" b="1" dirty="0">
                <a:solidFill>
                  <a:srgbClr val="FF0000"/>
                </a:solidFill>
                <a:effectLst>
                  <a:outerShdw blurRad="38100" dist="38100" dir="2700000" algn="tl">
                    <a:srgbClr val="C0C0C0"/>
                  </a:outerShdw>
                </a:effectLst>
                <a:latin typeface="Arial" charset="0"/>
                <a:cs typeface="Arial" charset="0"/>
              </a:rPr>
              <a:t> se </a:t>
            </a:r>
            <a:r>
              <a:rPr lang="en-US" sz="3200" b="1" dirty="0" err="1">
                <a:solidFill>
                  <a:srgbClr val="FF0000"/>
                </a:solidFill>
                <a:effectLst>
                  <a:outerShdw blurRad="38100" dist="38100" dir="2700000" algn="tl">
                    <a:srgbClr val="C0C0C0"/>
                  </a:outerShdw>
                </a:effectLst>
                <a:latin typeface="Arial" charset="0"/>
                <a:cs typeface="Arial" charset="0"/>
              </a:rPr>
              <a:t>vakcinišemo</a:t>
            </a:r>
            <a:r>
              <a:rPr lang="en-US" sz="3200" b="1" dirty="0">
                <a:solidFill>
                  <a:srgbClr val="FF0000"/>
                </a:solidFill>
                <a:effectLst>
                  <a:outerShdw blurRad="38100" dist="38100" dir="2700000" algn="tl">
                    <a:srgbClr val="C0C0C0"/>
                  </a:outerShdw>
                </a:effectLst>
                <a:latin typeface="Arial" charset="0"/>
                <a:cs typeface="Arial" charset="0"/>
              </a:rPr>
              <a:t>?</a:t>
            </a:r>
          </a:p>
          <a:p>
            <a:pPr marL="428625" indent="-428625" algn="ctr" defTabSz="823516">
              <a:defRPr/>
            </a:pPr>
            <a:r>
              <a:rPr lang="en-US" sz="3200" b="1" dirty="0">
                <a:solidFill>
                  <a:srgbClr val="FF0000"/>
                </a:solidFill>
                <a:effectLst>
                  <a:outerShdw blurRad="38100" dist="38100" dir="2700000" algn="tl">
                    <a:srgbClr val="C0C0C0"/>
                  </a:outerShdw>
                </a:effectLst>
                <a:latin typeface="Arial" charset="0"/>
                <a:cs typeface="Arial" charset="0"/>
              </a:rPr>
              <a:t>...</a:t>
            </a:r>
            <a:r>
              <a:rPr lang="en-US" sz="3200" b="1" dirty="0" err="1">
                <a:solidFill>
                  <a:srgbClr val="FF0000"/>
                </a:solidFill>
                <a:effectLst>
                  <a:outerShdw blurRad="38100" dist="38100" dir="2700000" algn="tl">
                    <a:srgbClr val="C0C0C0"/>
                  </a:outerShdw>
                </a:effectLst>
                <a:latin typeface="Arial" charset="0"/>
                <a:cs typeface="Arial" charset="0"/>
              </a:rPr>
              <a:t>ili</a:t>
            </a:r>
            <a:r>
              <a:rPr lang="en-US" sz="3200" b="1" dirty="0">
                <a:solidFill>
                  <a:srgbClr val="FF0000"/>
                </a:solidFill>
                <a:effectLst>
                  <a:outerShdw blurRad="38100" dist="38100" dir="2700000" algn="tl">
                    <a:srgbClr val="C0C0C0"/>
                  </a:outerShdw>
                </a:effectLst>
                <a:latin typeface="Arial" charset="0"/>
                <a:cs typeface="Arial" charset="0"/>
              </a:rPr>
              <a:t>...</a:t>
            </a:r>
            <a:endParaRPr lang="en-US" sz="2625" b="1" dirty="0">
              <a:solidFill>
                <a:srgbClr val="FF0000"/>
              </a:solidFill>
              <a:effectLst>
                <a:outerShdw blurRad="38100" dist="38100" dir="2700000" algn="tl">
                  <a:srgbClr val="C0C0C0"/>
                </a:outerShdw>
              </a:effectLst>
              <a:latin typeface="Arial" charset="0"/>
              <a:cs typeface="Arial" charset="0"/>
            </a:endParaRPr>
          </a:p>
          <a:p>
            <a:pPr marL="428625" indent="-428625" algn="ctr" defTabSz="823516">
              <a:defRPr/>
            </a:pPr>
            <a:r>
              <a:rPr lang="en-US" sz="2625" b="1" dirty="0" err="1">
                <a:solidFill>
                  <a:srgbClr val="FF0000"/>
                </a:solidFill>
                <a:effectLst>
                  <a:outerShdw blurRad="38100" dist="38100" dir="2700000" algn="tl">
                    <a:srgbClr val="C0C0C0"/>
                  </a:outerShdw>
                </a:effectLst>
                <a:latin typeface="Arial" charset="0"/>
                <a:cs typeface="Arial" charset="0"/>
              </a:rPr>
              <a:t>Kako</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efekti</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vakcinacije</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postaju</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veći</a:t>
            </a:r>
            <a:r>
              <a:rPr lang="en-US" sz="2625" b="1" dirty="0">
                <a:solidFill>
                  <a:srgbClr val="FF0000"/>
                </a:solidFill>
                <a:effectLst>
                  <a:outerShdw blurRad="38100" dist="38100" dir="2700000" algn="tl">
                    <a:srgbClr val="C0C0C0"/>
                  </a:outerShdw>
                </a:effectLst>
                <a:latin typeface="Arial" charset="0"/>
                <a:cs typeface="Arial" charset="0"/>
              </a:rPr>
              <a:t> od </a:t>
            </a:r>
            <a:r>
              <a:rPr lang="en-US" sz="2625" b="1" dirty="0" err="1">
                <a:solidFill>
                  <a:srgbClr val="FF0000"/>
                </a:solidFill>
                <a:effectLst>
                  <a:outerShdw blurRad="38100" dist="38100" dir="2700000" algn="tl">
                    <a:srgbClr val="C0C0C0"/>
                  </a:outerShdw>
                </a:effectLst>
                <a:latin typeface="Arial" charset="0"/>
                <a:cs typeface="Arial" charset="0"/>
              </a:rPr>
              <a:t>zaštite</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nas</a:t>
            </a:r>
            <a:r>
              <a:rPr lang="en-US" sz="2625" b="1" dirty="0">
                <a:solidFill>
                  <a:srgbClr val="FF0000"/>
                </a:solidFill>
                <a:effectLst>
                  <a:outerShdw blurRad="38100" dist="38100" dir="2700000" algn="tl">
                    <a:srgbClr val="C0C0C0"/>
                  </a:outerShdw>
                </a:effectLst>
                <a:latin typeface="Arial" charset="0"/>
                <a:cs typeface="Arial" charset="0"/>
              </a:rPr>
              <a:t> </a:t>
            </a:r>
            <a:r>
              <a:rPr lang="en-US" sz="2625" b="1" dirty="0" err="1">
                <a:solidFill>
                  <a:srgbClr val="FF0000"/>
                </a:solidFill>
                <a:effectLst>
                  <a:outerShdw blurRad="38100" dist="38100" dir="2700000" algn="tl">
                    <a:srgbClr val="C0C0C0"/>
                  </a:outerShdw>
                </a:effectLst>
                <a:latin typeface="Arial" charset="0"/>
                <a:cs typeface="Arial" charset="0"/>
              </a:rPr>
              <a:t>samih</a:t>
            </a:r>
            <a:r>
              <a:rPr lang="en-US" sz="2625" b="1" dirty="0">
                <a:solidFill>
                  <a:srgbClr val="FF0000"/>
                </a:solidFill>
                <a:effectLst>
                  <a:outerShdw blurRad="38100" dist="38100" dir="2700000" algn="tl">
                    <a:srgbClr val="C0C0C0"/>
                  </a:outerShdw>
                </a:effectLst>
                <a:latin typeface="Arial" charset="0"/>
                <a:cs typeface="Arial" charset="0"/>
              </a:rPr>
              <a:t>?</a:t>
            </a:r>
          </a:p>
        </p:txBody>
      </p:sp>
      <p:pic>
        <p:nvPicPr>
          <p:cNvPr id="26629" name="Picture 9" descr="Bebe"/>
          <p:cNvPicPr>
            <a:picLocks noChangeAspect="1" noChangeArrowheads="1"/>
          </p:cNvPicPr>
          <p:nvPr/>
        </p:nvPicPr>
        <p:blipFill>
          <a:blip r:embed="rId2">
            <a:extLst>
              <a:ext uri="{28A0092B-C50C-407E-A947-70E740481C1C}">
                <a14:useLocalDpi xmlns:a14="http://schemas.microsoft.com/office/drawing/2010/main" val="0"/>
              </a:ext>
            </a:extLst>
          </a:blip>
          <a:srcRect t="10641"/>
          <a:stretch>
            <a:fillRect/>
          </a:stretch>
        </p:blipFill>
        <p:spPr bwMode="auto">
          <a:xfrm>
            <a:off x="7610363" y="5530454"/>
            <a:ext cx="1547813" cy="138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beb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648" y="2899559"/>
            <a:ext cx="2228454" cy="18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Beb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77" y="5530454"/>
            <a:ext cx="1559719" cy="1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descr="beba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592" y="5548313"/>
            <a:ext cx="2049859"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Logo_agitka_bela_pozadina"/>
          <p:cNvPicPr>
            <a:picLocks noChangeAspect="1" noChangeArrowheads="1"/>
          </p:cNvPicPr>
          <p:nvPr/>
        </p:nvPicPr>
        <p:blipFill>
          <a:blip r:embed="rId6">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p:cNvSpPr>
          <p:nvPr/>
        </p:nvSpPr>
        <p:spPr bwMode="auto">
          <a:xfrm>
            <a:off x="158043" y="1649016"/>
            <a:ext cx="11413067" cy="3714750"/>
          </a:xfrm>
          <a:prstGeom prst="rect">
            <a:avLst/>
          </a:prstGeom>
          <a:noFill/>
          <a:ln>
            <a:noFill/>
          </a:ln>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r>
              <a:rPr lang="en-US" altLang="en-US" sz="2800" b="1" dirty="0">
                <a:solidFill>
                  <a:srgbClr val="217DC9"/>
                </a:solidFill>
              </a:rPr>
              <a:t>    </a:t>
            </a:r>
            <a:endParaRPr lang="en-US" altLang="en-US" sz="2400" dirty="0">
              <a:solidFill>
                <a:srgbClr val="CC0000"/>
              </a:solidFill>
            </a:endParaRPr>
          </a:p>
        </p:txBody>
      </p:sp>
      <p:sp>
        <p:nvSpPr>
          <p:cNvPr id="11" name="TextBox 10">
            <a:extLst>
              <a:ext uri="{FF2B5EF4-FFF2-40B4-BE49-F238E27FC236}">
                <a16:creationId xmlns:a16="http://schemas.microsoft.com/office/drawing/2014/main" id="{8AFE6A5A-786D-43C8-BF35-212CC5DF1257}"/>
              </a:ext>
            </a:extLst>
          </p:cNvPr>
          <p:cNvSpPr txBox="1"/>
          <p:nvPr/>
        </p:nvSpPr>
        <p:spPr>
          <a:xfrm>
            <a:off x="491613" y="1494234"/>
            <a:ext cx="9189973" cy="4154984"/>
          </a:xfrm>
          <a:prstGeom prst="rect">
            <a:avLst/>
          </a:prstGeom>
          <a:noFill/>
        </p:spPr>
        <p:txBody>
          <a:bodyPr wrap="square">
            <a:spAutoFit/>
          </a:bodyPr>
          <a:lstStyle/>
          <a:p>
            <a:r>
              <a:rPr lang="sr-Latn-RS" sz="3200" b="1" dirty="0"/>
              <a:t>Vakcinisane osobe ne samo da štite sebe od zaraznih bolesti, nego sprečavaju širenje bolesti unutar zajednice. </a:t>
            </a:r>
          </a:p>
          <a:p>
            <a:r>
              <a:rPr lang="sr-Latn-RS" dirty="0"/>
              <a:t>    </a:t>
            </a:r>
            <a:r>
              <a:rPr lang="sr-Latn-RS" sz="2400" dirty="0">
                <a:latin typeface="Arial" panose="020B0604020202020204" pitchFamily="34" charset="0"/>
                <a:cs typeface="Arial" panose="020B0604020202020204" pitchFamily="34" charset="0"/>
              </a:rPr>
              <a:t>Vakcinisani indirektno štite </a:t>
            </a:r>
            <a:r>
              <a:rPr lang="sr-Latn-RS" sz="2400" dirty="0" err="1">
                <a:latin typeface="Arial" panose="020B0604020202020204" pitchFamily="34" charset="0"/>
                <a:cs typeface="Arial" panose="020B0604020202020204" pitchFamily="34" charset="0"/>
              </a:rPr>
              <a:t>nevakcinisane</a:t>
            </a:r>
            <a:r>
              <a:rPr lang="sr-Latn-RS" sz="2400" dirty="0">
                <a:latin typeface="Arial" panose="020B0604020202020204" pitchFamily="34" charset="0"/>
                <a:cs typeface="Arial" panose="020B0604020202020204" pitchFamily="34" charset="0"/>
              </a:rPr>
              <a:t>, koji to nisu uradili zbog toga što:</a:t>
            </a:r>
          </a:p>
          <a:p>
            <a:r>
              <a:rPr lang="sr-Latn-RS" sz="2400" dirty="0">
                <a:latin typeface="Arial" panose="020B0604020202020204" pitchFamily="34" charset="0"/>
                <a:cs typeface="Arial" panose="020B0604020202020204" pitchFamily="34" charset="0"/>
              </a:rPr>
              <a:t>- upravo čekaju na poziv, </a:t>
            </a:r>
          </a:p>
          <a:p>
            <a:r>
              <a:rPr lang="sr-Latn-RS" sz="2400" dirty="0">
                <a:latin typeface="Arial" panose="020B0604020202020204" pitchFamily="34" charset="0"/>
                <a:cs typeface="Arial" panose="020B0604020202020204" pitchFamily="34" charset="0"/>
              </a:rPr>
              <a:t>- još nisu u uzrastu da prime pojedinu vakcinu, </a:t>
            </a:r>
          </a:p>
          <a:p>
            <a:r>
              <a:rPr lang="sr-Latn-RS" sz="2400" dirty="0">
                <a:latin typeface="Arial" panose="020B0604020202020204" pitchFamily="34" charset="0"/>
                <a:cs typeface="Arial" panose="020B0604020202020204" pitchFamily="34" charset="0"/>
              </a:rPr>
              <a:t>- imaju neku akutnu ili hroničnu bolest zbog koje je vakcinacija odložena na kraće ili duže vreme, </a:t>
            </a:r>
          </a:p>
          <a:p>
            <a:r>
              <a:rPr lang="sr-Latn-RS" sz="2400" dirty="0">
                <a:latin typeface="Arial" panose="020B0604020202020204" pitchFamily="34" charset="0"/>
                <a:cs typeface="Arial" panose="020B0604020202020204" pitchFamily="34" charset="0"/>
              </a:rPr>
              <a:t>- imaju alergiju na vakcinu ili neki njen sastojak...</a:t>
            </a:r>
          </a:p>
        </p:txBody>
      </p:sp>
    </p:spTree>
    <p:extLst>
      <p:ext uri="{BB962C8B-B14F-4D97-AF65-F5344CB8AC3E}">
        <p14:creationId xmlns:p14="http://schemas.microsoft.com/office/powerpoint/2010/main" val="2597831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6689212" y="898726"/>
            <a:ext cx="4355702" cy="25302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3000">
              <a:solidFill>
                <a:srgbClr val="CC0000"/>
              </a:solidFill>
              <a:latin typeface="Rockwell" panose="02060603020205020403" pitchFamily="18"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l="22049" t="17061" r="43562" b="5556"/>
          <a:stretch>
            <a:fillRect/>
          </a:stretch>
        </p:blipFill>
        <p:spPr bwMode="auto">
          <a:xfrm>
            <a:off x="952500" y="0"/>
            <a:ext cx="48756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952501" y="3209709"/>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endParaRPr lang="en-US" altLang="en-US" sz="2250"/>
          </a:p>
        </p:txBody>
      </p:sp>
      <p:pic>
        <p:nvPicPr>
          <p:cNvPr id="28677" name="Picture 9" descr="D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30" y="701459"/>
            <a:ext cx="4383484"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10"/>
          <p:cNvSpPr txBox="1">
            <a:spLocks noChangeArrowheads="1"/>
          </p:cNvSpPr>
          <p:nvPr/>
        </p:nvSpPr>
        <p:spPr bwMode="auto">
          <a:xfrm>
            <a:off x="6934281" y="1953573"/>
            <a:ext cx="3837781" cy="592470"/>
          </a:xfrm>
          <a:prstGeom prst="rect">
            <a:avLst/>
          </a:prstGeom>
          <a:noFill/>
          <a:ln w="9525">
            <a:noFill/>
            <a:miter lim="800000"/>
            <a:headEnd/>
            <a:tailEnd/>
          </a:ln>
          <a:effectLst/>
        </p:spPr>
        <p:txBody>
          <a:bodyPr>
            <a:spAutoFit/>
          </a:bodyPr>
          <a:lstStyle>
            <a:lvl1pPr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v-SE" altLang="en-US" sz="1625" b="1">
                <a:effectLst>
                  <a:outerShdw blurRad="38100" dist="38100" dir="2700000" algn="tl">
                    <a:srgbClr val="C0C0C0"/>
                  </a:outerShdw>
                </a:effectLst>
              </a:rPr>
              <a:t>Pogledajte animirani film i „video-klip“ o kolektivnom imunitetu:</a:t>
            </a:r>
            <a:endParaRPr lang="en-US" altLang="en-US" sz="1625" b="1" dirty="0">
              <a:effectLst>
                <a:outerShdw blurRad="38100" dist="38100" dir="2700000" algn="tl">
                  <a:srgbClr val="C0C0C0"/>
                </a:outerShdw>
              </a:effectLst>
            </a:endParaRPr>
          </a:p>
        </p:txBody>
      </p:sp>
      <p:pic>
        <p:nvPicPr>
          <p:cNvPr id="2" name="Picture 1"/>
          <p:cNvPicPr>
            <a:picLocks noChangeAspect="1"/>
          </p:cNvPicPr>
          <p:nvPr/>
        </p:nvPicPr>
        <p:blipFill rotWithShape="1">
          <a:blip r:embed="rId4"/>
          <a:srcRect l="53104" t="35063" r="28498" b="32136"/>
          <a:stretch/>
        </p:blipFill>
        <p:spPr>
          <a:xfrm>
            <a:off x="9476727" y="3670969"/>
            <a:ext cx="2069280" cy="2074224"/>
          </a:xfrm>
          <a:prstGeom prst="rect">
            <a:avLst/>
          </a:prstGeom>
        </p:spPr>
      </p:pic>
      <p:pic>
        <p:nvPicPr>
          <p:cNvPr id="14" name="Picture 13"/>
          <p:cNvPicPr>
            <a:picLocks noChangeAspect="1"/>
          </p:cNvPicPr>
          <p:nvPr/>
        </p:nvPicPr>
        <p:blipFill rotWithShape="1">
          <a:blip r:embed="rId4"/>
          <a:srcRect l="14057" t="35021" r="67373" b="32136"/>
          <a:stretch/>
        </p:blipFill>
        <p:spPr>
          <a:xfrm>
            <a:off x="6234789" y="3701672"/>
            <a:ext cx="2088034" cy="2076222"/>
          </a:xfrm>
          <a:prstGeom prst="rect">
            <a:avLst/>
          </a:prstGeom>
        </p:spPr>
      </p:pic>
      <p:sp>
        <p:nvSpPr>
          <p:cNvPr id="3" name="TextBox 2"/>
          <p:cNvSpPr txBox="1"/>
          <p:nvPr/>
        </p:nvSpPr>
        <p:spPr>
          <a:xfrm>
            <a:off x="6204537" y="5777894"/>
            <a:ext cx="2148538" cy="646331"/>
          </a:xfrm>
          <a:prstGeom prst="rect">
            <a:avLst/>
          </a:prstGeom>
          <a:noFill/>
        </p:spPr>
        <p:txBody>
          <a:bodyPr wrap="none" rtlCol="0">
            <a:spAutoFit/>
          </a:bodyPr>
          <a:lstStyle/>
          <a:p>
            <a:pPr algn="ctr"/>
            <a:r>
              <a:rPr lang="sr-Latn-RS" dirty="0"/>
              <a:t>Animirani film:</a:t>
            </a:r>
          </a:p>
          <a:p>
            <a:pPr algn="ctr"/>
            <a:r>
              <a:rPr lang="sr-Latn-RS" dirty="0"/>
              <a:t>„Kolektivni imunitet</a:t>
            </a:r>
            <a:r>
              <a:rPr lang="sr-Cyrl-RS" dirty="0"/>
              <a:t>“</a:t>
            </a:r>
            <a:endParaRPr lang="en-US" dirty="0"/>
          </a:p>
        </p:txBody>
      </p:sp>
      <p:sp>
        <p:nvSpPr>
          <p:cNvPr id="16" name="TextBox 15"/>
          <p:cNvSpPr txBox="1"/>
          <p:nvPr/>
        </p:nvSpPr>
        <p:spPr>
          <a:xfrm>
            <a:off x="9437098" y="5777893"/>
            <a:ext cx="2148538" cy="646331"/>
          </a:xfrm>
          <a:prstGeom prst="rect">
            <a:avLst/>
          </a:prstGeom>
          <a:noFill/>
        </p:spPr>
        <p:txBody>
          <a:bodyPr wrap="none" rtlCol="0">
            <a:spAutoFit/>
          </a:bodyPr>
          <a:lstStyle/>
          <a:p>
            <a:pPr algn="ctr"/>
            <a:r>
              <a:rPr lang="en-US"/>
              <a:t>Video-klip:</a:t>
            </a:r>
          </a:p>
          <a:p>
            <a:pPr algn="ctr"/>
            <a:r>
              <a:rPr lang="en-US"/>
              <a:t>„Kolektivni imunitet“</a:t>
            </a:r>
            <a:endParaRPr lang="en-US" dirty="0"/>
          </a:p>
        </p:txBody>
      </p:sp>
    </p:spTree>
    <p:extLst>
      <p:ext uri="{BB962C8B-B14F-4D97-AF65-F5344CB8AC3E}">
        <p14:creationId xmlns:p14="http://schemas.microsoft.com/office/powerpoint/2010/main" val="335609980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2"/>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3"/>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1750219" y="5462985"/>
            <a:ext cx="8927704"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16"/>
          <p:cNvGrpSpPr>
            <a:grpSpLocks/>
          </p:cNvGrpSpPr>
          <p:nvPr/>
        </p:nvGrpSpPr>
        <p:grpSpPr bwMode="auto">
          <a:xfrm>
            <a:off x="1795859" y="1335485"/>
            <a:ext cx="8945563" cy="7540625"/>
            <a:chOff x="402" y="673"/>
            <a:chExt cx="4508" cy="3800"/>
          </a:xfrm>
        </p:grpSpPr>
        <p:pic>
          <p:nvPicPr>
            <p:cNvPr id="29704" name="Picture 14"/>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406" y="673"/>
              <a:ext cx="4504"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5"/>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402" y="2753"/>
              <a:ext cx="4499"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4" name="Text Box 18"/>
          <p:cNvSpPr txBox="1">
            <a:spLocks noChangeArrowheads="1"/>
          </p:cNvSpPr>
          <p:nvPr/>
        </p:nvSpPr>
        <p:spPr bwMode="auto">
          <a:xfrm>
            <a:off x="1470422" y="-35719"/>
            <a:ext cx="9596438" cy="1558107"/>
          </a:xfrm>
          <a:prstGeom prst="rect">
            <a:avLst/>
          </a:prstGeom>
          <a:noFill/>
          <a:ln w="9525">
            <a:noFill/>
            <a:miter lim="800000"/>
            <a:headEnd/>
            <a:tailEnd/>
          </a:ln>
          <a:effectLst/>
        </p:spPr>
        <p:txBody>
          <a:bodyPr lIns="114288" tIns="57144" rIns="114288" bIns="57144">
            <a:spAutoFit/>
          </a:bodyPr>
          <a:lstStyle/>
          <a:p>
            <a:pPr marL="428625" indent="-428625" algn="ctr" defTabSz="823516">
              <a:defRPr/>
            </a:pPr>
            <a:r>
              <a:rPr lang="pl-PL" sz="3125" b="1" dirty="0">
                <a:solidFill>
                  <a:srgbClr val="217DC9"/>
                </a:solidFill>
                <a:effectLst>
                  <a:outerShdw blurRad="38100" dist="38100" dir="2700000" algn="tl">
                    <a:srgbClr val="C0C0C0"/>
                  </a:outerShdw>
                </a:effectLst>
                <a:latin typeface="Arial" charset="0"/>
                <a:cs typeface="Arial" charset="0"/>
              </a:rPr>
              <a:t>Odgovore na dodatna pitanja možete dobiti na internet stranici</a:t>
            </a:r>
          </a:p>
          <a:p>
            <a:pPr marL="428625" indent="-428625" algn="ctr" defTabSz="823516">
              <a:defRPr/>
            </a:pPr>
            <a:r>
              <a:rPr lang="en-US" sz="3125" b="1" dirty="0">
                <a:solidFill>
                  <a:srgbClr val="CC0000"/>
                </a:solidFill>
                <a:effectLst>
                  <a:outerShdw blurRad="38100" dist="38100" dir="2700000" algn="tl">
                    <a:srgbClr val="C0C0C0"/>
                  </a:outerShdw>
                </a:effectLst>
                <a:latin typeface="Arial" charset="0"/>
                <a:cs typeface="Arial" charset="0"/>
              </a:rPr>
              <a:t>www.izjzv.org.rs/app/vakcine/</a:t>
            </a:r>
          </a:p>
        </p:txBody>
      </p:sp>
      <p:pic>
        <p:nvPicPr>
          <p:cNvPr id="29703" name="Picture 19" descr="Web_stranica_qr_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517" y="5332017"/>
            <a:ext cx="1525984" cy="152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4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55" y="731130"/>
            <a:ext cx="10932508" cy="5777825"/>
          </a:xfrm>
          <a:solidFill>
            <a:schemeClr val="bg1"/>
          </a:solidFill>
        </p:spPr>
        <p:txBody>
          <a:bodyPr>
            <a:normAutofit fontScale="90000"/>
          </a:bodyPr>
          <a:lstStyle/>
          <a:p>
            <a:pPr>
              <a:defRPr/>
            </a:pPr>
            <a:br>
              <a:rPr lang="sr-Latn-RS" sz="1900" dirty="0">
                <a:latin typeface="Arial" panose="020B0604020202020204" pitchFamily="34" charset="0"/>
                <a:cs typeface="Arial" panose="020B0604020202020204" pitchFamily="34" charset="0"/>
              </a:rPr>
            </a:br>
            <a:br>
              <a:rPr lang="sr-Latn-RS" sz="1900" dirty="0">
                <a:latin typeface="Arial" panose="020B0604020202020204" pitchFamily="34" charset="0"/>
                <a:cs typeface="Arial" panose="020B0604020202020204" pitchFamily="34" charset="0"/>
              </a:rPr>
            </a:b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1) Zakon o zaštiti stanovništva od zaraznih bolesti („Sl. Glasnik RS“, broj 15/2016, 68/2020 i 136/2020).</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2) Pravilnik o imunizaciji i načinu zaštite lekovima („Sl. Glasnik RS“, broj 88/2017, 11/2018, 14/2018, 45/2018, 48/2018, 58/2018, 104/2018, 6/2021, 52/2021 i 66/2022).</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3) Pravilnik o Programu obavezne i preporučene imunizacije stanovništva protiv određenih bolesti („Sl. Glasnik RS“, broj 23/2023 ).</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4) Petrović V, </a:t>
            </a:r>
            <a:r>
              <a:rPr lang="sr-Latn-RS" sz="1900" dirty="0" err="1">
                <a:latin typeface="Arial" panose="020B0604020202020204" pitchFamily="34" charset="0"/>
                <a:cs typeface="Arial" panose="020B0604020202020204" pitchFamily="34" charset="0"/>
              </a:rPr>
              <a:t>Šeguljev</a:t>
            </a:r>
            <a:r>
              <a:rPr lang="sr-Latn-RS" sz="1900" dirty="0">
                <a:latin typeface="Arial" panose="020B0604020202020204" pitchFamily="34" charset="0"/>
                <a:cs typeface="Arial" panose="020B0604020202020204" pitchFamily="34" charset="0"/>
              </a:rPr>
              <a:t> Z, Radovanović Z. Imunizacija protiv zaraznih bolesti. Medicinski fakultet Univerziteta u Novom Sadu. Novi Sad. 2015. ISBN 978-86-7197-452-3.</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3):315-23.</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5) </a:t>
            </a:r>
            <a:r>
              <a:rPr lang="sr-Latn-RS" sz="1900" dirty="0" err="1">
                <a:latin typeface="Arial" panose="020B0604020202020204" pitchFamily="34" charset="0"/>
                <a:cs typeface="Arial" panose="020B0604020202020204" pitchFamily="34" charset="0"/>
              </a:rPr>
              <a:t>Paules</a:t>
            </a:r>
            <a:r>
              <a:rPr lang="sr-Latn-RS" sz="1900" dirty="0">
                <a:latin typeface="Arial" panose="020B0604020202020204" pitchFamily="34" charset="0"/>
                <a:cs typeface="Arial" panose="020B0604020202020204" pitchFamily="34" charset="0"/>
              </a:rPr>
              <a:t> C, </a:t>
            </a:r>
            <a:r>
              <a:rPr lang="sr-Latn-RS" sz="1900" dirty="0" err="1">
                <a:latin typeface="Arial" panose="020B0604020202020204" pitchFamily="34" charset="0"/>
                <a:cs typeface="Arial" panose="020B0604020202020204" pitchFamily="34" charset="0"/>
              </a:rPr>
              <a:t>Subbarao</a:t>
            </a:r>
            <a:r>
              <a:rPr lang="sr-Latn-RS" sz="1900" dirty="0">
                <a:latin typeface="Arial" panose="020B0604020202020204" pitchFamily="34" charset="0"/>
                <a:cs typeface="Arial" panose="020B0604020202020204" pitchFamily="34" charset="0"/>
              </a:rPr>
              <a:t> K. </a:t>
            </a:r>
            <a:r>
              <a:rPr lang="sr-Latn-RS" sz="1900" dirty="0" err="1">
                <a:latin typeface="Arial" panose="020B0604020202020204" pitchFamily="34" charset="0"/>
                <a:cs typeface="Arial" panose="020B0604020202020204" pitchFamily="34" charset="0"/>
              </a:rPr>
              <a:t>Influenza</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Lancet</a:t>
            </a:r>
            <a:r>
              <a:rPr lang="sr-Latn-RS" sz="1900" dirty="0">
                <a:latin typeface="Arial" panose="020B0604020202020204" pitchFamily="34" charset="0"/>
                <a:cs typeface="Arial" panose="020B0604020202020204" pitchFamily="34" charset="0"/>
              </a:rPr>
              <a:t>. 2017;390(10095):697-708. </a:t>
            </a:r>
            <a:br>
              <a:rPr lang="sr-Latn-RS" sz="1900" dirty="0">
                <a:latin typeface="Arial" panose="020B0604020202020204" pitchFamily="34" charset="0"/>
                <a:cs typeface="Arial" panose="020B0604020202020204" pitchFamily="34" charset="0"/>
              </a:rPr>
            </a:br>
            <a:r>
              <a:rPr lang="sr-Latn-RS" sz="1900" dirty="0">
                <a:latin typeface="Arial" panose="020B0604020202020204" pitchFamily="34" charset="0"/>
                <a:cs typeface="Arial" panose="020B0604020202020204" pitchFamily="34" charset="0"/>
              </a:rPr>
              <a:t>6) Radovanović Z. Grip. Beograd: Arhipelag, 2010. ISBN 978-86-86933-66-9.</a:t>
            </a:r>
            <a:br>
              <a:rPr lang="sr-Cyrl-RS" sz="1900" dirty="0">
                <a:latin typeface="Arial" panose="020B0604020202020204" pitchFamily="34" charset="0"/>
                <a:cs typeface="Arial" panose="020B0604020202020204" pitchFamily="34" charset="0"/>
              </a:rPr>
            </a:br>
            <a:r>
              <a:rPr lang="sr-Cyrl-RS" sz="1900" dirty="0">
                <a:latin typeface="Arial" panose="020B0604020202020204" pitchFamily="34" charset="0"/>
                <a:cs typeface="Arial" panose="020B0604020202020204" pitchFamily="34" charset="0"/>
              </a:rPr>
              <a:t>7) </a:t>
            </a:r>
            <a:r>
              <a:rPr lang="sr-Latn-RS" sz="1900" dirty="0" err="1">
                <a:latin typeface="Arial" panose="020B0604020202020204" pitchFamily="34" charset="0"/>
                <a:cs typeface="Arial" panose="020B0604020202020204" pitchFamily="34" charset="0"/>
              </a:rPr>
              <a:t>Gasparini</a:t>
            </a:r>
            <a:r>
              <a:rPr lang="sr-Latn-RS" sz="1900" dirty="0">
                <a:latin typeface="Arial" panose="020B0604020202020204" pitchFamily="34" charset="0"/>
                <a:cs typeface="Arial" panose="020B0604020202020204" pitchFamily="34" charset="0"/>
              </a:rPr>
              <a:t> R, </a:t>
            </a:r>
            <a:r>
              <a:rPr lang="sr-Latn-RS" sz="1900" dirty="0" err="1">
                <a:latin typeface="Arial" panose="020B0604020202020204" pitchFamily="34" charset="0"/>
                <a:cs typeface="Arial" panose="020B0604020202020204" pitchFamily="34" charset="0"/>
              </a:rPr>
              <a:t>Amicizia</a:t>
            </a:r>
            <a:r>
              <a:rPr lang="sr-Latn-RS" sz="1900" dirty="0">
                <a:latin typeface="Arial" panose="020B0604020202020204" pitchFamily="34" charset="0"/>
                <a:cs typeface="Arial" panose="020B0604020202020204" pitchFamily="34" charset="0"/>
              </a:rPr>
              <a:t> D, </a:t>
            </a:r>
            <a:r>
              <a:rPr lang="sr-Latn-RS" sz="1900" dirty="0" err="1">
                <a:latin typeface="Arial" panose="020B0604020202020204" pitchFamily="34" charset="0"/>
                <a:cs typeface="Arial" panose="020B0604020202020204" pitchFamily="34" charset="0"/>
              </a:rPr>
              <a:t>Lai</a:t>
            </a:r>
            <a:r>
              <a:rPr lang="sr-Latn-RS" sz="1900" dirty="0">
                <a:latin typeface="Arial" panose="020B0604020202020204" pitchFamily="34" charset="0"/>
                <a:cs typeface="Arial" panose="020B0604020202020204" pitchFamily="34" charset="0"/>
              </a:rPr>
              <a:t> PL, </a:t>
            </a:r>
            <a:r>
              <a:rPr lang="sr-Latn-RS" sz="1900" dirty="0" err="1">
                <a:latin typeface="Arial" panose="020B0604020202020204" pitchFamily="34" charset="0"/>
                <a:cs typeface="Arial" panose="020B0604020202020204" pitchFamily="34" charset="0"/>
              </a:rPr>
              <a:t>Bragazzi</a:t>
            </a:r>
            <a:r>
              <a:rPr lang="sr-Latn-RS" sz="1900" dirty="0">
                <a:latin typeface="Arial" panose="020B0604020202020204" pitchFamily="34" charset="0"/>
                <a:cs typeface="Arial" panose="020B0604020202020204" pitchFamily="34" charset="0"/>
              </a:rPr>
              <a:t> NL, </a:t>
            </a:r>
            <a:r>
              <a:rPr lang="sr-Latn-RS" sz="1900" dirty="0" err="1">
                <a:latin typeface="Arial" panose="020B0604020202020204" pitchFamily="34" charset="0"/>
                <a:cs typeface="Arial" panose="020B0604020202020204" pitchFamily="34" charset="0"/>
              </a:rPr>
              <a:t>Panatto</a:t>
            </a:r>
            <a:r>
              <a:rPr lang="sr-Latn-RS" sz="1900" dirty="0">
                <a:latin typeface="Arial" panose="020B0604020202020204" pitchFamily="34" charset="0"/>
                <a:cs typeface="Arial" panose="020B0604020202020204" pitchFamily="34" charset="0"/>
              </a:rPr>
              <a:t> D. </a:t>
            </a:r>
            <a:r>
              <a:rPr lang="sr-Latn-RS" sz="1900" dirty="0" err="1">
                <a:latin typeface="Arial" panose="020B0604020202020204" pitchFamily="34" charset="0"/>
                <a:cs typeface="Arial" panose="020B0604020202020204" pitchFamily="34" charset="0"/>
              </a:rPr>
              <a:t>Compounds</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with</a:t>
            </a:r>
            <a:r>
              <a:rPr lang="sr-Latn-RS" sz="1900" dirty="0">
                <a:latin typeface="Arial" panose="020B0604020202020204" pitchFamily="34" charset="0"/>
                <a:cs typeface="Arial" panose="020B0604020202020204" pitchFamily="34" charset="0"/>
              </a:rPr>
              <a:t> anti-</a:t>
            </a:r>
            <a:r>
              <a:rPr lang="sr-Latn-RS" sz="1900" dirty="0" err="1">
                <a:latin typeface="Arial" panose="020B0604020202020204" pitchFamily="34" charset="0"/>
                <a:cs typeface="Arial" panose="020B0604020202020204" pitchFamily="34" charset="0"/>
              </a:rPr>
              <a:t>influenza</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activity</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present</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and</a:t>
            </a:r>
            <a:r>
              <a:rPr lang="sr-Latn-RS" sz="1900" dirty="0">
                <a:latin typeface="Arial" panose="020B0604020202020204" pitchFamily="34" charset="0"/>
                <a:cs typeface="Arial" panose="020B0604020202020204" pitchFamily="34" charset="0"/>
              </a:rPr>
              <a:t> future </a:t>
            </a:r>
            <a:r>
              <a:rPr lang="sr-Latn-RS" sz="1900" dirty="0" err="1">
                <a:latin typeface="Arial" panose="020B0604020202020204" pitchFamily="34" charset="0"/>
                <a:cs typeface="Arial" panose="020B0604020202020204" pitchFamily="34" charset="0"/>
              </a:rPr>
              <a:t>of</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strategies</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for</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the</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optimal</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treatment</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and</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management</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of</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influenza</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Part</a:t>
            </a:r>
            <a:r>
              <a:rPr lang="sr-Latn-RS" sz="1900" dirty="0">
                <a:latin typeface="Arial" panose="020B0604020202020204" pitchFamily="34" charset="0"/>
                <a:cs typeface="Arial" panose="020B0604020202020204" pitchFamily="34" charset="0"/>
              </a:rPr>
              <a:t> I: </a:t>
            </a:r>
            <a:r>
              <a:rPr lang="sr-Latn-RS" sz="1900" dirty="0" err="1">
                <a:latin typeface="Arial" panose="020B0604020202020204" pitchFamily="34" charset="0"/>
                <a:cs typeface="Arial" panose="020B0604020202020204" pitchFamily="34" charset="0"/>
              </a:rPr>
              <a:t>Influenza</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life-cycle</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and</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currently</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available</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drugs</a:t>
            </a:r>
            <a:r>
              <a:rPr lang="sr-Latn-RS" sz="1900" dirty="0">
                <a:latin typeface="Arial" panose="020B0604020202020204" pitchFamily="34" charset="0"/>
                <a:cs typeface="Arial" panose="020B0604020202020204" pitchFamily="34" charset="0"/>
              </a:rPr>
              <a:t>. J </a:t>
            </a:r>
            <a:r>
              <a:rPr lang="sr-Latn-RS" sz="1900" dirty="0" err="1">
                <a:latin typeface="Arial" panose="020B0604020202020204" pitchFamily="34" charset="0"/>
                <a:cs typeface="Arial" panose="020B0604020202020204" pitchFamily="34" charset="0"/>
              </a:rPr>
              <a:t>Prev</a:t>
            </a:r>
            <a:r>
              <a:rPr lang="sr-Latn-RS" sz="1900" dirty="0">
                <a:latin typeface="Arial" panose="020B0604020202020204" pitchFamily="34" charset="0"/>
                <a:cs typeface="Arial" panose="020B0604020202020204" pitchFamily="34" charset="0"/>
              </a:rPr>
              <a:t> Med </a:t>
            </a:r>
            <a:r>
              <a:rPr lang="sr-Latn-RS" sz="1900" dirty="0" err="1">
                <a:latin typeface="Arial" panose="020B0604020202020204" pitchFamily="34" charset="0"/>
                <a:cs typeface="Arial" panose="020B0604020202020204" pitchFamily="34" charset="0"/>
              </a:rPr>
              <a:t>Hyg</a:t>
            </a:r>
            <a:r>
              <a:rPr lang="sr-Cyrl-RS" sz="1900" dirty="0">
                <a:latin typeface="Arial" panose="020B0604020202020204" pitchFamily="34" charset="0"/>
                <a:cs typeface="Arial" panose="020B0604020202020204" pitchFamily="34" charset="0"/>
              </a:rPr>
              <a:t>. </a:t>
            </a:r>
            <a:r>
              <a:rPr lang="sr-Latn-RS" sz="1900" dirty="0">
                <a:latin typeface="Arial" panose="020B0604020202020204" pitchFamily="34" charset="0"/>
                <a:cs typeface="Arial" panose="020B0604020202020204" pitchFamily="34" charset="0"/>
              </a:rPr>
              <a:t>2014; 55(3):69-85</a:t>
            </a:r>
            <a:br>
              <a:rPr lang="sr-Latn-RS" sz="1900" dirty="0">
                <a:latin typeface="Arial" panose="020B0604020202020204" pitchFamily="34" charset="0"/>
                <a:cs typeface="Arial" panose="020B0604020202020204" pitchFamily="34" charset="0"/>
              </a:rPr>
            </a:br>
            <a:r>
              <a:rPr lang="sr-Cyrl-RS" sz="1900" dirty="0">
                <a:latin typeface="Arial" panose="020B0604020202020204" pitchFamily="34" charset="0"/>
                <a:cs typeface="Arial" panose="020B0604020202020204" pitchFamily="34" charset="0"/>
              </a:rPr>
              <a:t>8) </a:t>
            </a:r>
            <a:r>
              <a:rPr lang="sr-Latn-RS" sz="1900" dirty="0" err="1">
                <a:latin typeface="Arial" panose="020B0604020202020204" pitchFamily="34" charset="0"/>
                <a:cs typeface="Arial" panose="020B0604020202020204" pitchFamily="34" charset="0"/>
              </a:rPr>
              <a:t>Barberis</a:t>
            </a:r>
            <a:r>
              <a:rPr lang="sr-Latn-RS" sz="1900" dirty="0">
                <a:latin typeface="Arial" panose="020B0604020202020204" pitchFamily="34" charset="0"/>
                <a:cs typeface="Arial" panose="020B0604020202020204" pitchFamily="34" charset="0"/>
              </a:rPr>
              <a:t> I, </a:t>
            </a:r>
            <a:r>
              <a:rPr lang="sr-Latn-RS" sz="1900" dirty="0" err="1">
                <a:latin typeface="Arial" panose="020B0604020202020204" pitchFamily="34" charset="0"/>
                <a:cs typeface="Arial" panose="020B0604020202020204" pitchFamily="34" charset="0"/>
              </a:rPr>
              <a:t>Myles</a:t>
            </a:r>
            <a:r>
              <a:rPr lang="sr-Latn-RS" sz="1900" dirty="0">
                <a:latin typeface="Arial" panose="020B0604020202020204" pitchFamily="34" charset="0"/>
                <a:cs typeface="Arial" panose="020B0604020202020204" pitchFamily="34" charset="0"/>
              </a:rPr>
              <a:t> P, </a:t>
            </a:r>
            <a:r>
              <a:rPr lang="sr-Latn-RS" sz="1900" dirty="0" err="1">
                <a:latin typeface="Arial" panose="020B0604020202020204" pitchFamily="34" charset="0"/>
                <a:cs typeface="Arial" panose="020B0604020202020204" pitchFamily="34" charset="0"/>
              </a:rPr>
              <a:t>Ault</a:t>
            </a:r>
            <a:r>
              <a:rPr lang="sr-Latn-RS" sz="1900" dirty="0">
                <a:latin typeface="Arial" panose="020B0604020202020204" pitchFamily="34" charset="0"/>
                <a:cs typeface="Arial" panose="020B0604020202020204" pitchFamily="34" charset="0"/>
              </a:rPr>
              <a:t> SK, </a:t>
            </a:r>
            <a:r>
              <a:rPr lang="sr-Latn-RS" sz="1900" dirty="0" err="1">
                <a:latin typeface="Arial" panose="020B0604020202020204" pitchFamily="34" charset="0"/>
                <a:cs typeface="Arial" panose="020B0604020202020204" pitchFamily="34" charset="0"/>
              </a:rPr>
              <a:t>Bragazzi</a:t>
            </a:r>
            <a:r>
              <a:rPr lang="sr-Latn-RS" sz="1900" dirty="0">
                <a:latin typeface="Arial" panose="020B0604020202020204" pitchFamily="34" charset="0"/>
                <a:cs typeface="Arial" panose="020B0604020202020204" pitchFamily="34" charset="0"/>
              </a:rPr>
              <a:t> NL, Martini M. </a:t>
            </a:r>
            <a:r>
              <a:rPr lang="sr-Latn-RS" sz="1900" dirty="0" err="1">
                <a:latin typeface="Arial" panose="020B0604020202020204" pitchFamily="34" charset="0"/>
                <a:cs typeface="Arial" panose="020B0604020202020204" pitchFamily="34" charset="0"/>
              </a:rPr>
              <a:t>History</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and</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evolution</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of</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influenza</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control</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through</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vaccination</a:t>
            </a:r>
            <a:r>
              <a:rPr lang="sr-Latn-RS" sz="1900" dirty="0">
                <a:latin typeface="Arial" panose="020B0604020202020204" pitchFamily="34" charset="0"/>
                <a:cs typeface="Arial" panose="020B0604020202020204" pitchFamily="34" charset="0"/>
              </a:rPr>
              <a:t>: from </a:t>
            </a:r>
            <a:r>
              <a:rPr lang="sr-Latn-RS" sz="1900" dirty="0" err="1">
                <a:latin typeface="Arial" panose="020B0604020202020204" pitchFamily="34" charset="0"/>
                <a:cs typeface="Arial" panose="020B0604020202020204" pitchFamily="34" charset="0"/>
              </a:rPr>
              <a:t>the</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first</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monovalent</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vaccine</a:t>
            </a:r>
            <a:r>
              <a:rPr lang="sr-Latn-RS" sz="1900" dirty="0">
                <a:latin typeface="Arial" panose="020B0604020202020204" pitchFamily="34" charset="0"/>
                <a:cs typeface="Arial" panose="020B0604020202020204" pitchFamily="34" charset="0"/>
              </a:rPr>
              <a:t> to </a:t>
            </a:r>
            <a:r>
              <a:rPr lang="sr-Latn-RS" sz="1900" dirty="0" err="1">
                <a:latin typeface="Arial" panose="020B0604020202020204" pitchFamily="34" charset="0"/>
                <a:cs typeface="Arial" panose="020B0604020202020204" pitchFamily="34" charset="0"/>
              </a:rPr>
              <a:t>universal</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vaccines</a:t>
            </a:r>
            <a:r>
              <a:rPr lang="sr-Latn-RS" sz="1900" dirty="0">
                <a:latin typeface="Arial" panose="020B0604020202020204" pitchFamily="34" charset="0"/>
                <a:cs typeface="Arial" panose="020B0604020202020204" pitchFamily="34" charset="0"/>
              </a:rPr>
              <a:t>. J </a:t>
            </a:r>
            <a:r>
              <a:rPr lang="sr-Latn-RS" sz="1900" dirty="0" err="1">
                <a:latin typeface="Arial" panose="020B0604020202020204" pitchFamily="34" charset="0"/>
                <a:cs typeface="Arial" panose="020B0604020202020204" pitchFamily="34" charset="0"/>
              </a:rPr>
              <a:t>Prev</a:t>
            </a:r>
            <a:r>
              <a:rPr lang="sr-Latn-RS" sz="1900" dirty="0">
                <a:latin typeface="Arial" panose="020B0604020202020204" pitchFamily="34" charset="0"/>
                <a:cs typeface="Arial" panose="020B0604020202020204" pitchFamily="34" charset="0"/>
              </a:rPr>
              <a:t> Med </a:t>
            </a:r>
            <a:r>
              <a:rPr lang="sr-Latn-RS" sz="1900" dirty="0" err="1">
                <a:latin typeface="Arial" panose="020B0604020202020204" pitchFamily="34" charset="0"/>
                <a:cs typeface="Arial" panose="020B0604020202020204" pitchFamily="34" charset="0"/>
              </a:rPr>
              <a:t>Hyg</a:t>
            </a:r>
            <a:r>
              <a:rPr lang="sr-Cyrl-RS" sz="1900" dirty="0">
                <a:latin typeface="Arial" panose="020B0604020202020204" pitchFamily="34" charset="0"/>
                <a:cs typeface="Arial" panose="020B0604020202020204" pitchFamily="34" charset="0"/>
              </a:rPr>
              <a:t>.</a:t>
            </a:r>
            <a:r>
              <a:rPr lang="sr-Latn-RS" sz="1900" dirty="0">
                <a:latin typeface="Arial" panose="020B0604020202020204" pitchFamily="34" charset="0"/>
                <a:cs typeface="Arial" panose="020B0604020202020204" pitchFamily="34" charset="0"/>
              </a:rPr>
              <a:t> 2016; 57 (3):E115-E120</a:t>
            </a:r>
            <a:br>
              <a:rPr lang="sr-Latn-RS" sz="1900" dirty="0">
                <a:latin typeface="Arial" panose="020B0604020202020204" pitchFamily="34" charset="0"/>
                <a:cs typeface="Arial" panose="020B0604020202020204" pitchFamily="34" charset="0"/>
              </a:rPr>
            </a:br>
            <a:r>
              <a:rPr lang="sr-Cyrl-RS" sz="1900" dirty="0">
                <a:latin typeface="Arial" panose="020B0604020202020204" pitchFamily="34" charset="0"/>
                <a:cs typeface="Arial" panose="020B0604020202020204" pitchFamily="34" charset="0"/>
              </a:rPr>
              <a:t>9) </a:t>
            </a:r>
            <a:r>
              <a:rPr lang="sr-Latn-RS" sz="1900" dirty="0" err="1">
                <a:latin typeface="Arial" panose="020B0604020202020204" pitchFamily="34" charset="0"/>
                <a:cs typeface="Arial" panose="020B0604020202020204" pitchFamily="34" charset="0"/>
              </a:rPr>
              <a:t>Iuliano</a:t>
            </a:r>
            <a:r>
              <a:rPr lang="sr-Latn-RS" sz="1900" dirty="0">
                <a:latin typeface="Arial" panose="020B0604020202020204" pitchFamily="34" charset="0"/>
                <a:cs typeface="Arial" panose="020B0604020202020204" pitchFamily="34" charset="0"/>
              </a:rPr>
              <a:t> AD, </a:t>
            </a:r>
            <a:r>
              <a:rPr lang="sr-Latn-RS" sz="1900" dirty="0" err="1">
                <a:latin typeface="Arial" panose="020B0604020202020204" pitchFamily="34" charset="0"/>
                <a:cs typeface="Arial" panose="020B0604020202020204" pitchFamily="34" charset="0"/>
              </a:rPr>
              <a:t>Roguski</a:t>
            </a:r>
            <a:r>
              <a:rPr lang="sr-Latn-RS" sz="1900" dirty="0">
                <a:latin typeface="Arial" panose="020B0604020202020204" pitchFamily="34" charset="0"/>
                <a:cs typeface="Arial" panose="020B0604020202020204" pitchFamily="34" charset="0"/>
              </a:rPr>
              <a:t> KM, </a:t>
            </a:r>
            <a:r>
              <a:rPr lang="sr-Latn-RS" sz="1900" dirty="0" err="1">
                <a:latin typeface="Arial" panose="020B0604020202020204" pitchFamily="34" charset="0"/>
                <a:cs typeface="Arial" panose="020B0604020202020204" pitchFamily="34" charset="0"/>
              </a:rPr>
              <a:t>Chang</a:t>
            </a:r>
            <a:r>
              <a:rPr lang="sr-Latn-RS" sz="1900" dirty="0">
                <a:latin typeface="Arial" panose="020B0604020202020204" pitchFamily="34" charset="0"/>
                <a:cs typeface="Arial" panose="020B0604020202020204" pitchFamily="34" charset="0"/>
              </a:rPr>
              <a:t> HH, </a:t>
            </a:r>
            <a:r>
              <a:rPr lang="sr-Latn-RS" sz="1900" dirty="0" err="1">
                <a:latin typeface="Arial" panose="020B0604020202020204" pitchFamily="34" charset="0"/>
                <a:cs typeface="Arial" panose="020B0604020202020204" pitchFamily="34" charset="0"/>
              </a:rPr>
              <a:t>Muscatello</a:t>
            </a:r>
            <a:r>
              <a:rPr lang="sr-Latn-RS" sz="1900" dirty="0">
                <a:latin typeface="Arial" panose="020B0604020202020204" pitchFamily="34" charset="0"/>
                <a:cs typeface="Arial" panose="020B0604020202020204" pitchFamily="34" charset="0"/>
              </a:rPr>
              <a:t> DJ, </a:t>
            </a:r>
            <a:r>
              <a:rPr lang="sr-Latn-RS" sz="1900" dirty="0" err="1">
                <a:latin typeface="Arial" panose="020B0604020202020204" pitchFamily="34" charset="0"/>
                <a:cs typeface="Arial" panose="020B0604020202020204" pitchFamily="34" charset="0"/>
              </a:rPr>
              <a:t>Palekar</a:t>
            </a:r>
            <a:r>
              <a:rPr lang="sr-Latn-RS" sz="1900" dirty="0">
                <a:latin typeface="Arial" panose="020B0604020202020204" pitchFamily="34" charset="0"/>
                <a:cs typeface="Arial" panose="020B0604020202020204" pitchFamily="34" charset="0"/>
              </a:rPr>
              <a:t> R, </a:t>
            </a:r>
            <a:r>
              <a:rPr lang="sr-Latn-RS" sz="1900" dirty="0" err="1">
                <a:latin typeface="Arial" panose="020B0604020202020204" pitchFamily="34" charset="0"/>
                <a:cs typeface="Arial" panose="020B0604020202020204" pitchFamily="34" charset="0"/>
              </a:rPr>
              <a:t>Tempia</a:t>
            </a:r>
            <a:r>
              <a:rPr lang="sr-Latn-RS" sz="1900" dirty="0">
                <a:latin typeface="Arial" panose="020B0604020202020204" pitchFamily="34" charset="0"/>
                <a:cs typeface="Arial" panose="020B0604020202020204" pitchFamily="34" charset="0"/>
              </a:rPr>
              <a:t> S, et </a:t>
            </a:r>
            <a:r>
              <a:rPr lang="sr-Latn-RS" sz="1900" dirty="0" err="1">
                <a:latin typeface="Arial" panose="020B0604020202020204" pitchFamily="34" charset="0"/>
                <a:cs typeface="Arial" panose="020B0604020202020204" pitchFamily="34" charset="0"/>
              </a:rPr>
              <a:t>al</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Estimates</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of</a:t>
            </a:r>
            <a:r>
              <a:rPr lang="sr-Latn-RS" sz="1900" dirty="0">
                <a:latin typeface="Arial" panose="020B0604020202020204" pitchFamily="34" charset="0"/>
                <a:cs typeface="Arial" panose="020B0604020202020204" pitchFamily="34" charset="0"/>
              </a:rPr>
              <a:t> global </a:t>
            </a:r>
            <a:r>
              <a:rPr lang="sr-Latn-RS" sz="1900" dirty="0" err="1">
                <a:latin typeface="Arial" panose="020B0604020202020204" pitchFamily="34" charset="0"/>
                <a:cs typeface="Arial" panose="020B0604020202020204" pitchFamily="34" charset="0"/>
              </a:rPr>
              <a:t>seasonal</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influenza-associated</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respiratory</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mortality</a:t>
            </a:r>
            <a:r>
              <a:rPr lang="sr-Latn-RS" sz="1900" dirty="0">
                <a:latin typeface="Arial" panose="020B0604020202020204" pitchFamily="34" charset="0"/>
                <a:cs typeface="Arial" panose="020B0604020202020204" pitchFamily="34" charset="0"/>
              </a:rPr>
              <a:t>: a </a:t>
            </a:r>
            <a:r>
              <a:rPr lang="sr-Latn-RS" sz="1900" dirty="0" err="1">
                <a:latin typeface="Arial" panose="020B0604020202020204" pitchFamily="34" charset="0"/>
                <a:cs typeface="Arial" panose="020B0604020202020204" pitchFamily="34" charset="0"/>
              </a:rPr>
              <a:t>modelling</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study</a:t>
            </a:r>
            <a:r>
              <a:rPr lang="sr-Latn-RS" sz="1900" dirty="0">
                <a:latin typeface="Arial" panose="020B0604020202020204" pitchFamily="34" charset="0"/>
                <a:cs typeface="Arial" panose="020B0604020202020204" pitchFamily="34" charset="0"/>
              </a:rPr>
              <a:t>. </a:t>
            </a:r>
            <a:r>
              <a:rPr lang="sr-Latn-RS" sz="1900" dirty="0" err="1">
                <a:latin typeface="Arial" panose="020B0604020202020204" pitchFamily="34" charset="0"/>
                <a:cs typeface="Arial" panose="020B0604020202020204" pitchFamily="34" charset="0"/>
              </a:rPr>
              <a:t>Lancet</a:t>
            </a:r>
            <a:r>
              <a:rPr lang="sr-Latn-RS" sz="1900" dirty="0">
                <a:latin typeface="Arial" panose="020B0604020202020204" pitchFamily="34" charset="0"/>
                <a:cs typeface="Arial" panose="020B0604020202020204" pitchFamily="34" charset="0"/>
              </a:rPr>
              <a:t>. 2018;</a:t>
            </a:r>
            <a:r>
              <a:rPr lang="sr-Cyrl-RS" sz="1900" dirty="0">
                <a:latin typeface="Arial" panose="020B0604020202020204" pitchFamily="34" charset="0"/>
                <a:cs typeface="Arial" panose="020B0604020202020204" pitchFamily="34" charset="0"/>
              </a:rPr>
              <a:t> </a:t>
            </a:r>
            <a:r>
              <a:rPr lang="sr-Latn-RS" sz="1900" dirty="0">
                <a:latin typeface="Arial" panose="020B0604020202020204" pitchFamily="34" charset="0"/>
                <a:cs typeface="Arial" panose="020B0604020202020204" pitchFamily="34" charset="0"/>
              </a:rPr>
              <a:t>391(10127):1285-1300.</a:t>
            </a:r>
            <a:br>
              <a:rPr lang="sr-Cyrl-RS" sz="1900" dirty="0">
                <a:latin typeface="Arial" panose="020B0604020202020204" pitchFamily="34" charset="0"/>
                <a:cs typeface="Arial" panose="020B0604020202020204" pitchFamily="34" charset="0"/>
              </a:rPr>
            </a:br>
            <a:r>
              <a:rPr lang="sr-Cyrl-RS" sz="1900" dirty="0">
                <a:latin typeface="Arial" panose="020B0604020202020204" pitchFamily="34" charset="0"/>
                <a:cs typeface="Arial" panose="020B0604020202020204" pitchFamily="34" charset="0"/>
              </a:rPr>
              <a:t>10) </a:t>
            </a:r>
            <a:r>
              <a:rPr lang="en-US" sz="1900" dirty="0">
                <a:latin typeface="Arial" panose="020B0604020202020204" pitchFamily="34" charset="0"/>
                <a:cs typeface="Arial" panose="020B0604020202020204" pitchFamily="34" charset="0"/>
              </a:rPr>
              <a:t>WHO. Vaccines against influenza WHO position paper – November 2012. </a:t>
            </a:r>
            <a:r>
              <a:rPr lang="en-US" sz="1900" dirty="0" err="1">
                <a:latin typeface="Arial" panose="020B0604020202020204" pitchFamily="34" charset="0"/>
                <a:cs typeface="Arial" panose="020B0604020202020204" pitchFamily="34" charset="0"/>
              </a:rPr>
              <a:t>Wkly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Epidemiol</a:t>
            </a:r>
            <a:r>
              <a:rPr lang="en-US" sz="1900" dirty="0">
                <a:latin typeface="Arial" panose="020B0604020202020204" pitchFamily="34" charset="0"/>
                <a:cs typeface="Arial" panose="020B0604020202020204" pitchFamily="34" charset="0"/>
              </a:rPr>
              <a:t> Rec. 2012 ;87(47):461-76.</a:t>
            </a:r>
            <a:br>
              <a:rPr lang="en-US" sz="1900" b="1" dirty="0"/>
            </a:br>
            <a:r>
              <a:rPr lang="sr-Latn-RS" sz="2000" b="1" dirty="0">
                <a:solidFill>
                  <a:srgbClr val="0070C0"/>
                </a:solidFill>
              </a:rPr>
              <a:t>                                                                    </a:t>
            </a:r>
            <a:r>
              <a:rPr lang="en-US" sz="2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a:t>
            </a:r>
            <a:r>
              <a:rPr lang="en-US" sz="2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r>
              <a:rPr lang="sr-Cyrl-RS" sz="2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br>
              <a:rPr lang="en-US"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br>
            <a:br>
              <a:rPr lang="sr-Latn-RS" sz="2000" b="1" dirty="0">
                <a:solidFill>
                  <a:srgbClr val="0070C0"/>
                </a:solidFill>
              </a:rPr>
            </a:br>
            <a:br>
              <a:rPr lang="ru-RU" sz="2000" b="1" dirty="0">
                <a:solidFill>
                  <a:srgbClr val="0070C0"/>
                </a:solidFill>
              </a:rPr>
            </a:br>
            <a:br>
              <a:rPr lang="en-US" sz="2000" b="1" dirty="0">
                <a:solidFill>
                  <a:srgbClr val="0070C0"/>
                </a:solidFill>
              </a:rPr>
            </a:br>
            <a:endParaRPr lang="en-US" sz="500" b="1" dirty="0">
              <a:solidFill>
                <a:srgbClr val="0070C0"/>
              </a:solidFill>
            </a:endParaRPr>
          </a:p>
        </p:txBody>
      </p:sp>
      <p:sp>
        <p:nvSpPr>
          <p:cNvPr id="30723" name="Text Placeholder 2"/>
          <p:cNvSpPr>
            <a:spLocks noGrp="1"/>
          </p:cNvSpPr>
          <p:nvPr>
            <p:ph type="body" idx="1"/>
          </p:nvPr>
        </p:nvSpPr>
        <p:spPr>
          <a:xfrm>
            <a:off x="1216423" y="156965"/>
            <a:ext cx="9536906" cy="574165"/>
          </a:xfrm>
        </p:spPr>
        <p:txBody>
          <a:bodyPr>
            <a:normAutofit/>
          </a:bodyPr>
          <a:lstStyle/>
          <a:p>
            <a:pPr algn="ctr"/>
            <a:r>
              <a:rPr lang="sr-Latn-RS" altLang="en-US" sz="2800" b="1" dirty="0">
                <a:solidFill>
                  <a:schemeClr val="tx1"/>
                </a:solidFill>
                <a:latin typeface="Arial" panose="020B0604020202020204" pitchFamily="34" charset="0"/>
              </a:rPr>
              <a:t>Literatura</a:t>
            </a:r>
            <a:endParaRPr lang="en-US" altLang="en-US" sz="2800" b="1" dirty="0">
              <a:solidFill>
                <a:schemeClr val="tx1"/>
              </a:solidFill>
              <a:latin typeface="Arial" panose="020B0604020202020204" pitchFamily="34" charset="0"/>
            </a:endParaRPr>
          </a:p>
        </p:txBody>
      </p:sp>
      <p:sp>
        <p:nvSpPr>
          <p:cNvPr id="4" name="WordArt 9"/>
          <p:cNvSpPr>
            <a:spLocks noChangeArrowheads="1" noChangeShapeType="1" noTextEdit="1"/>
          </p:cNvSpPr>
          <p:nvPr/>
        </p:nvSpPr>
        <p:spPr bwMode="auto">
          <a:xfrm>
            <a:off x="4862424" y="5417575"/>
            <a:ext cx="4360234" cy="749914"/>
          </a:xfrm>
          <a:prstGeom prst="rect">
            <a:avLst/>
          </a:prstGeom>
        </p:spPr>
        <p:txBody>
          <a:bodyPr wrap="none" fromWordArt="1">
            <a:prstTxWarp prst="textPlain">
              <a:avLst>
                <a:gd name="adj" fmla="val 50000"/>
              </a:avLst>
            </a:prstTxWarp>
          </a:bodyPr>
          <a:lstStyle/>
          <a:p>
            <a:pPr algn="ct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812026" y="5944464"/>
            <a:ext cx="684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200" b="1" dirty="0"/>
              <a:t>Programski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za APV u 2024. </a:t>
            </a:r>
            <a:r>
              <a:rPr lang="en-US" altLang="en-US" sz="1200" b="1" dirty="0" err="1"/>
              <a:t>godini</a:t>
            </a:r>
            <a:r>
              <a:rPr lang="en-US" altLang="en-US" sz="1200" b="1" dirty="0"/>
              <a:t>:</a:t>
            </a:r>
          </a:p>
          <a:p>
            <a:pPr algn="ctr">
              <a:lnSpc>
                <a:spcPct val="100000"/>
              </a:lnSpc>
              <a:spcBef>
                <a:spcPct val="0"/>
              </a:spcBef>
              <a:buClrTx/>
              <a:buSzTx/>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„Znanjem do zdravih </a:t>
            </a:r>
            <a:r>
              <a:rPr lang="en-US" altLang="en-US" sz="1200" b="1" dirty="0" err="1"/>
              <a:t>izbora</a:t>
            </a:r>
            <a:endParaRPr lang="en-US" altLang="en-US" sz="1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23" y="5496232"/>
            <a:ext cx="2049517" cy="1148569"/>
          </a:xfrm>
          <a:prstGeom prst="rect">
            <a:avLst/>
          </a:prstGeom>
        </p:spPr>
      </p:pic>
      <p:pic>
        <p:nvPicPr>
          <p:cNvPr id="10" name="Picture 10">
            <a:extLst>
              <a:ext uri="{FF2B5EF4-FFF2-40B4-BE49-F238E27FC236}">
                <a16:creationId xmlns:a16="http://schemas.microsoft.com/office/drawing/2014/main" id="{91C689D3-71C6-473D-AE3D-4A5ED8BF5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378" y="5496232"/>
            <a:ext cx="2182813" cy="101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8248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3981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2600" b="1" dirty="0"/>
              <a:t>Infekcija virusom gripa se može preneti:</a:t>
            </a:r>
          </a:p>
          <a:p>
            <a:pPr marL="0" indent="0">
              <a:lnSpc>
                <a:spcPct val="100000"/>
              </a:lnSpc>
              <a:spcBef>
                <a:spcPts val="0"/>
              </a:spcBef>
              <a:buNone/>
            </a:pPr>
            <a:r>
              <a:rPr lang="sr-Cyrl-RS" altLang="en-US" sz="2600" dirty="0"/>
              <a:t>- </a:t>
            </a:r>
            <a:r>
              <a:rPr lang="sr-Latn-RS" altLang="en-US" sz="2800" dirty="0"/>
              <a:t>direktno (</a:t>
            </a:r>
            <a:r>
              <a:rPr lang="sr-Latn-RS" altLang="en-US" sz="2800" dirty="0" err="1"/>
              <a:t>kapljični</a:t>
            </a:r>
            <a:r>
              <a:rPr lang="sr-Latn-RS" altLang="en-US" sz="2800" dirty="0"/>
              <a:t> put) i to kijanjem, kašljanjem, glasnim govorom i preko </a:t>
            </a:r>
            <a:r>
              <a:rPr lang="sr-Latn-RS" altLang="en-US" sz="2800" dirty="0" err="1"/>
              <a:t>kapljičnih</a:t>
            </a:r>
            <a:r>
              <a:rPr lang="sr-Latn-RS" altLang="en-US" sz="2800" dirty="0"/>
              <a:t> jezgara (opstaju u zatvorenoj prostoriji 2-8 sati).</a:t>
            </a:r>
          </a:p>
          <a:p>
            <a:pPr marL="0" indent="0">
              <a:lnSpc>
                <a:spcPct val="100000"/>
              </a:lnSpc>
              <a:spcBef>
                <a:spcPts val="0"/>
              </a:spcBef>
              <a:buNone/>
            </a:pPr>
            <a:r>
              <a:rPr lang="sr-Cyrl-RS" altLang="en-US" sz="2800" dirty="0"/>
              <a:t>- </a:t>
            </a:r>
            <a:r>
              <a:rPr lang="sr-Latn-RS" altLang="en-US" sz="2800" dirty="0"/>
              <a:t>indirektno: preko predmeta (neporozni predmeti – virus gripa zadržava </a:t>
            </a:r>
            <a:r>
              <a:rPr lang="sr-Latn-RS" altLang="en-US" sz="2800" dirty="0" err="1"/>
              <a:t>infektivnost</a:t>
            </a:r>
            <a:r>
              <a:rPr lang="sr-Latn-RS" altLang="en-US" sz="2800" dirty="0"/>
              <a:t> do 48 sati) - nakon kontakta sa kontaminiranim predmetom: izostanak pranja ruku pa dodirivanje usta, dodirivanje nosa, dodirivanje </a:t>
            </a:r>
            <a:r>
              <a:rPr lang="sr-Latn-RS" altLang="en-US" sz="2800" dirty="0" err="1"/>
              <a:t>konjuktive</a:t>
            </a:r>
            <a:r>
              <a:rPr lang="sr-Latn-RS" altLang="en-US" sz="2800" dirty="0"/>
              <a:t> brisanjem očiju.</a:t>
            </a:r>
            <a:r>
              <a:rPr lang="ru-RU" altLang="en-US" sz="2800" dirty="0"/>
              <a:t> </a:t>
            </a:r>
          </a:p>
          <a:p>
            <a:pPr marL="0" indent="0">
              <a:lnSpc>
                <a:spcPct val="100000"/>
              </a:lnSpc>
              <a:spcBef>
                <a:spcPts val="0"/>
              </a:spcBef>
              <a:buNone/>
            </a:pPr>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4876800"/>
            <a:ext cx="200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222208" y="191857"/>
            <a:ext cx="5226090"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en-US" sz="4000" b="1">
                <a:solidFill>
                  <a:srgbClr val="FF0000"/>
                </a:solidFill>
                <a:effectLst>
                  <a:outerShdw blurRad="38100" dist="38100" dir="2700000" algn="tl">
                    <a:srgbClr val="C0C0C0"/>
                  </a:outerShdw>
                </a:effectLst>
                <a:latin typeface="Arial" charset="0"/>
                <a:cs typeface="Arial" charset="0"/>
              </a:rPr>
              <a:t>Epidemiologija gripa</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8" name="Picture 7"/>
          <p:cNvPicPr>
            <a:picLocks noChangeAspect="1"/>
          </p:cNvPicPr>
          <p:nvPr/>
        </p:nvPicPr>
        <p:blipFill rotWithShape="1">
          <a:blip r:embed="rId3"/>
          <a:srcRect l="63643" t="27933" r="3508" b="44420"/>
          <a:stretch/>
        </p:blipFill>
        <p:spPr>
          <a:xfrm>
            <a:off x="822960" y="5577840"/>
            <a:ext cx="3503781" cy="1051418"/>
          </a:xfrm>
          <a:prstGeom prst="rect">
            <a:avLst/>
          </a:prstGeom>
        </p:spPr>
      </p:pic>
    </p:spTree>
    <p:extLst>
      <p:ext uri="{BB962C8B-B14F-4D97-AF65-F5344CB8AC3E}">
        <p14:creationId xmlns:p14="http://schemas.microsoft.com/office/powerpoint/2010/main" val="14365211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235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a:buFont typeface="Arial" panose="020B0604020202020204" pitchFamily="34" charset="0"/>
              <a:buChar char="•"/>
            </a:pPr>
            <a:r>
              <a:rPr lang="sr-Latn-RS" altLang="en-US" sz="2800" dirty="0"/>
              <a:t>Bolest počinje 1-4 dana nakon kontakta sa osobom koja je prethodno zaražena virusom gripa.</a:t>
            </a:r>
          </a:p>
          <a:p>
            <a:pPr>
              <a:buFont typeface="Arial" panose="020B0604020202020204" pitchFamily="34" charset="0"/>
              <a:buChar char="•"/>
            </a:pPr>
            <a:r>
              <a:rPr lang="sr-Latn-RS" altLang="en-US" sz="2800" dirty="0"/>
              <a:t>Obolela osoba je najzaraznija tokom prva 2-3 dana bolesti.</a:t>
            </a:r>
          </a:p>
          <a:p>
            <a:pPr>
              <a:buFont typeface="Arial" panose="020B0604020202020204" pitchFamily="34" charset="0"/>
              <a:buChar char="•"/>
            </a:pPr>
            <a:r>
              <a:rPr lang="sr-Latn-RS" altLang="en-US" sz="2800" dirty="0"/>
              <a:t>Virus se u brisu ždrela i nosa nalazi jedan dan pre i 4-5 dana nakon početka simptoma.</a:t>
            </a:r>
          </a:p>
          <a:p>
            <a:pPr>
              <a:buFont typeface="Arial" panose="020B0604020202020204" pitchFamily="34" charset="0"/>
              <a:buChar char="•"/>
            </a:pPr>
            <a:r>
              <a:rPr lang="sr-Latn-RS" altLang="en-US" sz="2800" dirty="0"/>
              <a:t>Kod prethodno zdrave odrasle populacije </a:t>
            </a:r>
            <a:r>
              <a:rPr lang="sr-Latn-RS" altLang="en-US" sz="2800" dirty="0" err="1"/>
              <a:t>zaraznost</a:t>
            </a:r>
            <a:r>
              <a:rPr lang="sr-Latn-RS" altLang="en-US" sz="2800" dirty="0"/>
              <a:t> traje dan pre i 24 časa nakon povlačenja </a:t>
            </a:r>
            <a:r>
              <a:rPr lang="sr-Latn-RS" altLang="en-US" sz="2800" dirty="0" err="1"/>
              <a:t>febrilnosti</a:t>
            </a:r>
            <a:r>
              <a:rPr lang="sr-Latn-RS" altLang="en-US" sz="2800" dirty="0"/>
              <a:t>.</a:t>
            </a:r>
          </a:p>
          <a:p>
            <a:pPr>
              <a:buFont typeface="Arial" panose="020B0604020202020204" pitchFamily="34" charset="0"/>
              <a:buChar char="•"/>
            </a:pPr>
            <a:r>
              <a:rPr lang="sr-Latn-RS" altLang="en-US" sz="2800" dirty="0"/>
              <a:t>Deca i osobe sa izrazito oslabljenim imunitetom su zarazni 10 i više dana.</a:t>
            </a:r>
            <a:endParaRPr lang="sr-Latn-CS" altLang="en-US" sz="28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5299586"/>
            <a:ext cx="2006600" cy="155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927240" y="339341"/>
            <a:ext cx="5226090"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en-US" sz="4000" b="1" dirty="0" err="1">
                <a:solidFill>
                  <a:srgbClr val="FF0000"/>
                </a:solidFill>
                <a:effectLst>
                  <a:outerShdw blurRad="38100" dist="38100" dir="2700000" algn="tl">
                    <a:srgbClr val="C0C0C0"/>
                  </a:outerShdw>
                </a:effectLst>
                <a:latin typeface="Arial" charset="0"/>
                <a:cs typeface="Arial" charset="0"/>
              </a:rPr>
              <a:t>Epidemiologija</a:t>
            </a:r>
            <a:r>
              <a:rPr lang="en-US" sz="4000" b="1" dirty="0">
                <a:solidFill>
                  <a:srgbClr val="FF0000"/>
                </a:solidFill>
                <a:effectLst>
                  <a:outerShdw blurRad="38100" dist="38100" dir="2700000" algn="tl">
                    <a:srgbClr val="C0C0C0"/>
                  </a:outerShdw>
                </a:effectLst>
                <a:latin typeface="Arial" charset="0"/>
                <a:cs typeface="Arial" charset="0"/>
              </a:rPr>
              <a:t> </a:t>
            </a:r>
            <a:r>
              <a:rPr lang="en-US" sz="4000" b="1" dirty="0" err="1">
                <a:solidFill>
                  <a:srgbClr val="FF0000"/>
                </a:solidFill>
                <a:effectLst>
                  <a:outerShdw blurRad="38100" dist="38100" dir="2700000" algn="tl">
                    <a:srgbClr val="C0C0C0"/>
                  </a:outerShdw>
                </a:effectLst>
                <a:latin typeface="Arial" charset="0"/>
                <a:cs typeface="Arial" charset="0"/>
              </a:rPr>
              <a:t>gripa</a:t>
            </a:r>
            <a:endParaRPr lang="en-US" sz="4000" b="1" dirty="0">
              <a:solidFill>
                <a:srgbClr val="FF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3149178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5160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None/>
            </a:pPr>
            <a:r>
              <a:rPr lang="sr-Cyrl-RS" altLang="en-US" sz="2400" dirty="0">
                <a:solidFill>
                  <a:srgbClr val="217DC9"/>
                </a:solidFill>
              </a:rPr>
              <a:t> </a:t>
            </a:r>
            <a:r>
              <a:rPr lang="en-US" altLang="en-US" sz="2600" dirty="0" err="1"/>
              <a:t>Neće</a:t>
            </a:r>
            <a:r>
              <a:rPr lang="en-US" altLang="en-US" sz="2600" dirty="0"/>
              <a:t> </a:t>
            </a:r>
            <a:r>
              <a:rPr lang="en-US" altLang="en-US" sz="2600" dirty="0" err="1"/>
              <a:t>svaki</a:t>
            </a:r>
            <a:r>
              <a:rPr lang="en-US" altLang="en-US" sz="2600" dirty="0"/>
              <a:t> </a:t>
            </a:r>
            <a:r>
              <a:rPr lang="en-US" altLang="en-US" sz="2600" dirty="0" err="1"/>
              <a:t>kontakt</a:t>
            </a:r>
            <a:r>
              <a:rPr lang="en-US" altLang="en-US" sz="2600" dirty="0"/>
              <a:t> </a:t>
            </a:r>
            <a:r>
              <a:rPr lang="en-US" altLang="en-US" sz="2600" dirty="0" err="1"/>
              <a:t>sa</a:t>
            </a:r>
            <a:r>
              <a:rPr lang="en-US" altLang="en-US" sz="2600" dirty="0"/>
              <a:t> </a:t>
            </a:r>
            <a:r>
              <a:rPr lang="en-US" altLang="en-US" sz="2600" dirty="0" err="1"/>
              <a:t>virusom</a:t>
            </a:r>
            <a:r>
              <a:rPr lang="en-US" altLang="en-US" sz="2600" dirty="0"/>
              <a:t> </a:t>
            </a:r>
            <a:r>
              <a:rPr lang="en-US" altLang="en-US" sz="2600" dirty="0" err="1"/>
              <a:t>gripa</a:t>
            </a:r>
            <a:r>
              <a:rPr lang="en-US" altLang="en-US" sz="2600" dirty="0"/>
              <a:t> </a:t>
            </a:r>
            <a:r>
              <a:rPr lang="en-US" altLang="en-US" sz="2600" dirty="0" err="1"/>
              <a:t>uvek</a:t>
            </a:r>
            <a:r>
              <a:rPr lang="en-US" altLang="en-US" sz="2600" dirty="0"/>
              <a:t> </a:t>
            </a:r>
            <a:r>
              <a:rPr lang="en-US" altLang="en-US" sz="2600" dirty="0" err="1"/>
              <a:t>izazvati</a:t>
            </a:r>
            <a:r>
              <a:rPr lang="en-US" altLang="en-US" sz="2600" dirty="0"/>
              <a:t> </a:t>
            </a:r>
            <a:r>
              <a:rPr lang="en-US" altLang="en-US" sz="2600" dirty="0" err="1"/>
              <a:t>klinički</a:t>
            </a:r>
            <a:r>
              <a:rPr lang="en-US" altLang="en-US" sz="2600" dirty="0"/>
              <a:t> </a:t>
            </a:r>
            <a:r>
              <a:rPr lang="en-US" altLang="en-US" sz="2600" dirty="0" err="1"/>
              <a:t>vidljivo</a:t>
            </a:r>
            <a:r>
              <a:rPr lang="en-US" altLang="en-US" sz="2600" dirty="0"/>
              <a:t> </a:t>
            </a:r>
            <a:r>
              <a:rPr lang="en-US" altLang="en-US" sz="2600" dirty="0" err="1"/>
              <a:t>oboljenje</a:t>
            </a:r>
            <a:r>
              <a:rPr lang="en-US" altLang="en-US" sz="2600" dirty="0"/>
              <a:t>.</a:t>
            </a:r>
            <a:r>
              <a:rPr lang="sr-Cyrl-RS" altLang="en-US" sz="2600" dirty="0"/>
              <a:t> </a:t>
            </a:r>
            <a:r>
              <a:rPr lang="en-US" altLang="en-US" sz="2600" dirty="0" err="1"/>
              <a:t>Reakcija</a:t>
            </a:r>
            <a:r>
              <a:rPr lang="en-US" altLang="en-US" sz="2600" dirty="0"/>
              <a:t> </a:t>
            </a:r>
            <a:r>
              <a:rPr lang="en-US" altLang="en-US" sz="2600" dirty="0" err="1"/>
              <a:t>na</a:t>
            </a:r>
            <a:r>
              <a:rPr lang="en-US" altLang="en-US" sz="2600" dirty="0"/>
              <a:t> </a:t>
            </a:r>
            <a:r>
              <a:rPr lang="en-US" altLang="en-US" sz="2600" dirty="0" err="1"/>
              <a:t>ostvareni</a:t>
            </a:r>
            <a:r>
              <a:rPr lang="en-US" altLang="en-US" sz="2600" dirty="0"/>
              <a:t> </a:t>
            </a:r>
            <a:r>
              <a:rPr lang="en-US" altLang="en-US" sz="2600" dirty="0" err="1"/>
              <a:t>kontakt</a:t>
            </a:r>
            <a:r>
              <a:rPr lang="en-US" altLang="en-US" sz="2600" dirty="0"/>
              <a:t> </a:t>
            </a:r>
            <a:r>
              <a:rPr lang="en-US" altLang="en-US" sz="2600" dirty="0" err="1"/>
              <a:t>osobe</a:t>
            </a:r>
            <a:r>
              <a:rPr lang="en-US" altLang="en-US" sz="2600" dirty="0"/>
              <a:t> </a:t>
            </a:r>
            <a:r>
              <a:rPr lang="en-US" altLang="en-US" sz="2600" dirty="0" err="1"/>
              <a:t>sa</a:t>
            </a:r>
            <a:r>
              <a:rPr lang="en-US" altLang="en-US" sz="2600" dirty="0"/>
              <a:t> </a:t>
            </a:r>
            <a:r>
              <a:rPr lang="en-US" altLang="en-US" sz="2600" dirty="0" err="1"/>
              <a:t>virusom</a:t>
            </a:r>
            <a:r>
              <a:rPr lang="en-US" altLang="en-US" sz="2600" dirty="0"/>
              <a:t> </a:t>
            </a:r>
            <a:r>
              <a:rPr lang="en-US" altLang="en-US" sz="2600" dirty="0" err="1"/>
              <a:t>gripa</a:t>
            </a:r>
            <a:r>
              <a:rPr lang="en-US" altLang="en-US" sz="2600" dirty="0"/>
              <a:t> </a:t>
            </a:r>
            <a:r>
              <a:rPr lang="en-US" altLang="en-US" sz="2600" dirty="0" err="1"/>
              <a:t>protiče</a:t>
            </a:r>
            <a:r>
              <a:rPr lang="en-US" altLang="en-US" sz="2600" dirty="0"/>
              <a:t> od </a:t>
            </a:r>
            <a:r>
              <a:rPr lang="en-US" altLang="en-US" sz="2600" dirty="0" err="1"/>
              <a:t>neprimetne</a:t>
            </a:r>
            <a:r>
              <a:rPr lang="en-US" altLang="en-US" sz="2600" dirty="0"/>
              <a:t> </a:t>
            </a:r>
            <a:r>
              <a:rPr lang="en-US" altLang="en-US" sz="2600" dirty="0" err="1"/>
              <a:t>infekcije</a:t>
            </a:r>
            <a:r>
              <a:rPr lang="en-US" altLang="en-US" sz="2600" dirty="0"/>
              <a:t> do </a:t>
            </a:r>
            <a:r>
              <a:rPr lang="en-US" altLang="en-US" sz="2600" dirty="0" err="1"/>
              <a:t>zapaljenja</a:t>
            </a:r>
            <a:r>
              <a:rPr lang="en-US" altLang="en-US" sz="2600" dirty="0"/>
              <a:t> </a:t>
            </a:r>
            <a:r>
              <a:rPr lang="en-US" altLang="en-US" sz="2600" dirty="0" err="1"/>
              <a:t>pluća</a:t>
            </a:r>
            <a:r>
              <a:rPr lang="en-US" altLang="en-US" sz="2600" dirty="0"/>
              <a:t>, </a:t>
            </a:r>
            <a:r>
              <a:rPr lang="en-US" altLang="en-US" sz="2600" dirty="0" err="1"/>
              <a:t>koje</a:t>
            </a:r>
            <a:r>
              <a:rPr lang="en-US" altLang="en-US" sz="2600" dirty="0"/>
              <a:t> se </a:t>
            </a:r>
            <a:r>
              <a:rPr lang="en-US" altLang="en-US" sz="2600" dirty="0" err="1"/>
              <a:t>može</a:t>
            </a:r>
            <a:r>
              <a:rPr lang="en-US" altLang="en-US" sz="2600" dirty="0"/>
              <a:t> </a:t>
            </a:r>
            <a:r>
              <a:rPr lang="en-US" altLang="en-US" sz="2600" dirty="0" err="1"/>
              <a:t>završiti</a:t>
            </a:r>
            <a:r>
              <a:rPr lang="en-US" altLang="en-US" sz="2600" dirty="0"/>
              <a:t> </a:t>
            </a:r>
            <a:r>
              <a:rPr lang="en-US" altLang="en-US" sz="2600" dirty="0" err="1"/>
              <a:t>fatalno</a:t>
            </a:r>
            <a:r>
              <a:rPr lang="en-US" altLang="en-US" sz="2600" dirty="0"/>
              <a:t>.</a:t>
            </a:r>
            <a:endParaRPr lang="sr-Latn-CS" altLang="en-US" sz="2600" dirty="0"/>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4876800"/>
            <a:ext cx="200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500310" y="191857"/>
            <a:ext cx="10669887"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sr-Latn-RS" sz="4000" b="1" dirty="0">
                <a:solidFill>
                  <a:srgbClr val="FF0000"/>
                </a:solidFill>
                <a:effectLst>
                  <a:outerShdw blurRad="38100" dist="38100" dir="2700000" algn="tl">
                    <a:srgbClr val="C0C0C0"/>
                  </a:outerShdw>
                </a:effectLst>
                <a:latin typeface="Arial" charset="0"/>
                <a:cs typeface="Arial" charset="0"/>
              </a:rPr>
              <a:t>Ishod zaražavanja u sezonskoj pojavi gripa</a:t>
            </a:r>
            <a:endParaRPr lang="en-US" sz="4000" b="1" dirty="0">
              <a:solidFill>
                <a:srgbClr val="FF0000"/>
              </a:solidFill>
              <a:effectLst>
                <a:outerShdw blurRad="38100" dist="38100" dir="2700000" algn="tl">
                  <a:srgbClr val="C0C0C0"/>
                </a:outerShdw>
              </a:effectLst>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4205253"/>
              </p:ext>
            </p:extLst>
          </p:nvPr>
        </p:nvGraphicFramePr>
        <p:xfrm>
          <a:off x="2074606" y="2168283"/>
          <a:ext cx="6849069" cy="2708517"/>
        </p:xfrm>
        <a:graphic>
          <a:graphicData uri="http://schemas.openxmlformats.org/drawingml/2006/table">
            <a:tbl>
              <a:tblPr firstRow="1" bandRow="1">
                <a:tableStyleId>{5C22544A-7EE6-4342-B048-85BDC9FD1C3A}</a:tableStyleId>
              </a:tblPr>
              <a:tblGrid>
                <a:gridCol w="5313310">
                  <a:extLst>
                    <a:ext uri="{9D8B030D-6E8A-4147-A177-3AD203B41FA5}">
                      <a16:colId xmlns:a16="http://schemas.microsoft.com/office/drawing/2014/main" val="3982307710"/>
                    </a:ext>
                  </a:extLst>
                </a:gridCol>
                <a:gridCol w="1535759">
                  <a:extLst>
                    <a:ext uri="{9D8B030D-6E8A-4147-A177-3AD203B41FA5}">
                      <a16:colId xmlns:a16="http://schemas.microsoft.com/office/drawing/2014/main" val="1656891444"/>
                    </a:ext>
                  </a:extLst>
                </a:gridCol>
              </a:tblGrid>
              <a:tr h="496117">
                <a:tc>
                  <a:txBody>
                    <a:bodyPr/>
                    <a:lstStyle/>
                    <a:p>
                      <a:pPr>
                        <a:lnSpc>
                          <a:spcPct val="107000"/>
                        </a:lnSpc>
                        <a:spcAft>
                          <a:spcPts val="800"/>
                        </a:spcAft>
                      </a:pPr>
                      <a:r>
                        <a:rPr lang="sr-Latn-RS" sz="1600" dirty="0">
                          <a:effectLst/>
                          <a:latin typeface="Arial" panose="020B0604020202020204" pitchFamily="34" charset="0"/>
                          <a:ea typeface="Calibri" panose="020F0502020204030204" pitchFamily="34" charset="0"/>
                          <a:cs typeface="Arial" panose="020B0604020202020204" pitchFamily="34" charset="0"/>
                        </a:rPr>
                        <a:t>Ishod zaražavanja</a:t>
                      </a:r>
                    </a:p>
                  </a:txBody>
                  <a:tcPr marL="88715" marR="88715" marT="44357" marB="44357" anchor="ctr"/>
                </a:tc>
                <a:tc>
                  <a:txBody>
                    <a:bodyPr/>
                    <a:lstStyle/>
                    <a:p>
                      <a:pPr>
                        <a:lnSpc>
                          <a:spcPct val="107000"/>
                        </a:lnSpc>
                        <a:spcAft>
                          <a:spcPts val="800"/>
                        </a:spcAft>
                      </a:pPr>
                      <a:r>
                        <a:rPr lang="sr-Latn-RS" sz="1600" dirty="0">
                          <a:effectLst/>
                          <a:latin typeface="Arial" panose="020B0604020202020204" pitchFamily="34" charset="0"/>
                          <a:cs typeface="Arial" panose="020B0604020202020204" pitchFamily="34" charset="0"/>
                        </a:rPr>
                        <a:t>% zaraženih</a:t>
                      </a:r>
                      <a:endParaRPr lang="sr-Latn-RS" sz="1600" dirty="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extLst>
                  <a:ext uri="{0D108BD9-81ED-4DB2-BD59-A6C34878D82A}">
                    <a16:rowId xmlns:a16="http://schemas.microsoft.com/office/drawing/2014/main" val="2191654256"/>
                  </a:ext>
                </a:extLst>
              </a:tr>
              <a:tr h="463158">
                <a:tc>
                  <a:txBody>
                    <a:bodyPr/>
                    <a:lstStyle/>
                    <a:p>
                      <a:pPr>
                        <a:lnSpc>
                          <a:spcPct val="107000"/>
                        </a:lnSpc>
                        <a:spcAft>
                          <a:spcPts val="800"/>
                        </a:spcAft>
                      </a:pPr>
                      <a:r>
                        <a:rPr lang="sr-Latn-RS" sz="1600" dirty="0">
                          <a:effectLst/>
                          <a:latin typeface="Arial" panose="020B0604020202020204" pitchFamily="34" charset="0"/>
                          <a:ea typeface="Calibri" panose="020F0502020204030204" pitchFamily="34" charset="0"/>
                          <a:cs typeface="Arial" panose="020B0604020202020204" pitchFamily="34" charset="0"/>
                        </a:rPr>
                        <a:t>Neprimetan (</a:t>
                      </a:r>
                      <a:r>
                        <a:rPr lang="sr-Latn-RS" sz="1600" dirty="0" err="1">
                          <a:effectLst/>
                          <a:latin typeface="Arial" panose="020B0604020202020204" pitchFamily="34" charset="0"/>
                          <a:ea typeface="Calibri" panose="020F0502020204030204" pitchFamily="34" charset="0"/>
                          <a:cs typeface="Arial" panose="020B0604020202020204" pitchFamily="34" charset="0"/>
                        </a:rPr>
                        <a:t>subklinički</a:t>
                      </a:r>
                      <a:r>
                        <a:rPr lang="sr-Latn-RS" sz="1600" dirty="0">
                          <a:effectLst/>
                          <a:latin typeface="Arial" panose="020B0604020202020204" pitchFamily="34" charset="0"/>
                          <a:ea typeface="Calibri" panose="020F0502020204030204" pitchFamily="34" charset="0"/>
                          <a:cs typeface="Arial" panose="020B0604020202020204" pitchFamily="34" charset="0"/>
                        </a:rPr>
                        <a:t>) tok</a:t>
                      </a:r>
                    </a:p>
                  </a:txBody>
                  <a:tcPr marL="88715" marR="88715" marT="44357" marB="44357" anchor="ctr"/>
                </a:tc>
                <a:tc>
                  <a:txBody>
                    <a:bodyPr/>
                    <a:lstStyle/>
                    <a:p>
                      <a:pPr>
                        <a:lnSpc>
                          <a:spcPct val="107000"/>
                        </a:lnSpc>
                        <a:spcAft>
                          <a:spcPts val="800"/>
                        </a:spcAft>
                      </a:pPr>
                      <a:r>
                        <a:rPr lang="sr-Latn-RS" sz="1600">
                          <a:effectLst/>
                          <a:latin typeface="Arial" panose="020B0604020202020204" pitchFamily="34" charset="0"/>
                          <a:cs typeface="Arial" panose="020B0604020202020204" pitchFamily="34" charset="0"/>
                        </a:rPr>
                        <a:t>20</a:t>
                      </a:r>
                      <a:endParaRPr lang="sr-Latn-RS" sz="160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extLst>
                  <a:ext uri="{0D108BD9-81ED-4DB2-BD59-A6C34878D82A}">
                    <a16:rowId xmlns:a16="http://schemas.microsoft.com/office/drawing/2014/main" val="1481714220"/>
                  </a:ext>
                </a:extLst>
              </a:tr>
              <a:tr h="605364">
                <a:tc>
                  <a:txBody>
                    <a:bodyPr/>
                    <a:lstStyle/>
                    <a:p>
                      <a:pPr>
                        <a:lnSpc>
                          <a:spcPct val="107000"/>
                        </a:lnSpc>
                        <a:spcAft>
                          <a:spcPts val="800"/>
                        </a:spcAft>
                      </a:pPr>
                      <a:r>
                        <a:rPr lang="sr-Latn-RS" sz="1600" dirty="0">
                          <a:effectLst/>
                          <a:latin typeface="Arial" panose="020B0604020202020204" pitchFamily="34" charset="0"/>
                          <a:cs typeface="Arial" panose="020B0604020202020204" pitchFamily="34" charset="0"/>
                        </a:rPr>
                        <a:t>Oboljenje slično nazebu (simptomi i znaci gornjih disajnih puteva slični nazebu)</a:t>
                      </a:r>
                      <a:endParaRPr lang="sr-Latn-RS" sz="1600" dirty="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tc>
                  <a:txBody>
                    <a:bodyPr/>
                    <a:lstStyle/>
                    <a:p>
                      <a:pPr>
                        <a:lnSpc>
                          <a:spcPct val="107000"/>
                        </a:lnSpc>
                        <a:spcAft>
                          <a:spcPts val="800"/>
                        </a:spcAft>
                      </a:pPr>
                      <a:r>
                        <a:rPr lang="sr-Latn-RS" sz="1600" dirty="0">
                          <a:effectLst/>
                          <a:latin typeface="Arial" panose="020B0604020202020204" pitchFamily="34" charset="0"/>
                          <a:cs typeface="Arial" panose="020B0604020202020204" pitchFamily="34" charset="0"/>
                        </a:rPr>
                        <a:t>30</a:t>
                      </a:r>
                      <a:endParaRPr lang="sr-Latn-RS" sz="1600" dirty="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extLst>
                  <a:ext uri="{0D108BD9-81ED-4DB2-BD59-A6C34878D82A}">
                    <a16:rowId xmlns:a16="http://schemas.microsoft.com/office/drawing/2014/main" val="2147533643"/>
                  </a:ext>
                </a:extLst>
              </a:tr>
              <a:tr h="680720">
                <a:tc>
                  <a:txBody>
                    <a:bodyPr/>
                    <a:lstStyle/>
                    <a:p>
                      <a:pPr>
                        <a:lnSpc>
                          <a:spcPct val="107000"/>
                        </a:lnSpc>
                        <a:spcAft>
                          <a:spcPts val="800"/>
                        </a:spcAft>
                      </a:pPr>
                      <a:r>
                        <a:rPr lang="sr-Latn-RS" sz="1600" dirty="0">
                          <a:effectLst/>
                          <a:latin typeface="Arial" panose="020B0604020202020204" pitchFamily="34" charset="0"/>
                          <a:ea typeface="Calibri" panose="020F0502020204030204" pitchFamily="34" charset="0"/>
                          <a:cs typeface="Arial" panose="020B0604020202020204" pitchFamily="34" charset="0"/>
                        </a:rPr>
                        <a:t>Oboljenje slično gripu (nagli skok temperature, kašalj, jeza, drhtavica, bolovi u mišićima...)</a:t>
                      </a:r>
                    </a:p>
                  </a:txBody>
                  <a:tcPr marL="88715" marR="88715" marT="44357" marB="44357" anchor="ctr"/>
                </a:tc>
                <a:tc>
                  <a:txBody>
                    <a:bodyPr/>
                    <a:lstStyle/>
                    <a:p>
                      <a:pPr>
                        <a:lnSpc>
                          <a:spcPct val="107000"/>
                        </a:lnSpc>
                        <a:spcAft>
                          <a:spcPts val="800"/>
                        </a:spcAft>
                      </a:pPr>
                      <a:r>
                        <a:rPr lang="sr-Latn-RS" sz="1600" dirty="0">
                          <a:effectLst/>
                          <a:latin typeface="Arial" panose="020B0604020202020204" pitchFamily="34" charset="0"/>
                          <a:cs typeface="Arial" panose="020B0604020202020204" pitchFamily="34" charset="0"/>
                        </a:rPr>
                        <a:t>45</a:t>
                      </a:r>
                      <a:endParaRPr lang="sr-Latn-RS" sz="1600" dirty="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extLst>
                  <a:ext uri="{0D108BD9-81ED-4DB2-BD59-A6C34878D82A}">
                    <a16:rowId xmlns:a16="http://schemas.microsoft.com/office/drawing/2014/main" val="2283180460"/>
                  </a:ext>
                </a:extLst>
              </a:tr>
              <a:tr h="463158">
                <a:tc>
                  <a:txBody>
                    <a:bodyPr/>
                    <a:lstStyle/>
                    <a:p>
                      <a:pPr>
                        <a:lnSpc>
                          <a:spcPct val="107000"/>
                        </a:lnSpc>
                        <a:spcAft>
                          <a:spcPts val="800"/>
                        </a:spcAft>
                      </a:pPr>
                      <a:r>
                        <a:rPr lang="sr-Latn-RS" sz="1600" dirty="0">
                          <a:effectLst/>
                          <a:latin typeface="Arial" panose="020B0604020202020204" pitchFamily="34" charset="0"/>
                          <a:ea typeface="Calibri" panose="020F0502020204030204" pitchFamily="34" charset="0"/>
                          <a:cs typeface="Arial" panose="020B0604020202020204" pitchFamily="34" charset="0"/>
                        </a:rPr>
                        <a:t>Bronhitis ili pneumonija</a:t>
                      </a:r>
                    </a:p>
                  </a:txBody>
                  <a:tcPr marL="88715" marR="88715" marT="44357" marB="44357" anchor="ctr"/>
                </a:tc>
                <a:tc>
                  <a:txBody>
                    <a:bodyPr/>
                    <a:lstStyle/>
                    <a:p>
                      <a:pPr>
                        <a:lnSpc>
                          <a:spcPct val="107000"/>
                        </a:lnSpc>
                        <a:spcAft>
                          <a:spcPts val="800"/>
                        </a:spcAft>
                      </a:pPr>
                      <a:r>
                        <a:rPr lang="sr-Latn-RS" sz="1600" dirty="0">
                          <a:effectLst/>
                          <a:latin typeface="Arial" panose="020B0604020202020204" pitchFamily="34" charset="0"/>
                          <a:cs typeface="Arial" panose="020B0604020202020204" pitchFamily="34" charset="0"/>
                        </a:rPr>
                        <a:t>5</a:t>
                      </a:r>
                      <a:endParaRPr lang="sr-Latn-RS" sz="1600" dirty="0">
                        <a:effectLst/>
                        <a:latin typeface="Arial" panose="020B0604020202020204" pitchFamily="34" charset="0"/>
                        <a:ea typeface="Calibri" panose="020F0502020204030204" pitchFamily="34" charset="0"/>
                        <a:cs typeface="Arial" panose="020B0604020202020204" pitchFamily="34" charset="0"/>
                      </a:endParaRPr>
                    </a:p>
                  </a:txBody>
                  <a:tcPr marL="88715" marR="88715" marT="44357" marB="44357" anchor="ctr"/>
                </a:tc>
                <a:extLst>
                  <a:ext uri="{0D108BD9-81ED-4DB2-BD59-A6C34878D82A}">
                    <a16:rowId xmlns:a16="http://schemas.microsoft.com/office/drawing/2014/main" val="228237023"/>
                  </a:ext>
                </a:extLst>
              </a:tr>
            </a:tbl>
          </a:graphicData>
        </a:graphic>
      </p:graphicFrame>
      <p:pic>
        <p:nvPicPr>
          <p:cNvPr id="7" name="Picture 6"/>
          <p:cNvPicPr>
            <a:picLocks noChangeAspect="1"/>
          </p:cNvPicPr>
          <p:nvPr/>
        </p:nvPicPr>
        <p:blipFill rotWithShape="1">
          <a:blip r:embed="rId3"/>
          <a:srcRect l="63643" t="27933" r="3508" b="44420"/>
          <a:stretch/>
        </p:blipFill>
        <p:spPr>
          <a:xfrm>
            <a:off x="2033100" y="5154839"/>
            <a:ext cx="3503781" cy="1658801"/>
          </a:xfrm>
          <a:prstGeom prst="rect">
            <a:avLst/>
          </a:prstGeom>
        </p:spPr>
      </p:pic>
    </p:spTree>
    <p:extLst>
      <p:ext uri="{BB962C8B-B14F-4D97-AF65-F5344CB8AC3E}">
        <p14:creationId xmlns:p14="http://schemas.microsoft.com/office/powerpoint/2010/main" val="22843282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6"/>
            <a:ext cx="11434939" cy="4235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0" indent="0">
              <a:buNone/>
            </a:pPr>
            <a:r>
              <a:rPr lang="sr-Latn-RS" altLang="en-US" sz="2600" dirty="0"/>
              <a:t>Od gripa mogu oboleti svi. Niko nema urođenu otpornost koja bi ga štitila od obolevanja od gripa.</a:t>
            </a:r>
          </a:p>
          <a:p>
            <a:pPr marL="0" indent="0">
              <a:buNone/>
            </a:pPr>
            <a:r>
              <a:rPr lang="sr-Latn-RS" altLang="en-US" sz="2600" dirty="0"/>
              <a:t>Stepen </a:t>
            </a:r>
            <a:r>
              <a:rPr lang="sr-Latn-RS" altLang="en-US" sz="2600" dirty="0" err="1"/>
              <a:t>ispoljenosti</a:t>
            </a:r>
            <a:r>
              <a:rPr lang="sr-Latn-RS" altLang="en-US" sz="2600" dirty="0"/>
              <a:t> oboljenja zavisi od zdravstvenog stanja izloženog, ranijeg kontakta sa istim ili srodnim tipom virusa gripa.</a:t>
            </a:r>
          </a:p>
          <a:p>
            <a:pPr marL="0" indent="0">
              <a:buNone/>
            </a:pPr>
            <a:r>
              <a:rPr lang="sr-Latn-RS" altLang="en-US" sz="2600" dirty="0"/>
              <a:t>Teže kliničke forme gripa su češće kod dece (ranije nisu bila u kontaktu sa virusom) i starijih, hronično obolelih (stekli otpornost koja vremenom slabi), trudnica, osoba sa oslabljenim imunim sistemom.</a:t>
            </a:r>
          </a:p>
          <a:p>
            <a:pPr marL="0" indent="0">
              <a:buNone/>
            </a:pPr>
            <a:r>
              <a:rPr lang="sr-Latn-RS" altLang="en-US" sz="2600" dirty="0"/>
              <a:t>Kada se desi pandemija, onda obolevaju svi uzrasti podjednako, jer su u kontaktu sa novim tipom virusa gripa.</a:t>
            </a:r>
            <a:endParaRPr lang="ru-RU" altLang="en-US" sz="2600" dirty="0"/>
          </a:p>
          <a:p>
            <a:endParaRPr lang="ru-RU" altLang="en-US" sz="26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4876800"/>
            <a:ext cx="200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68667" y="191857"/>
            <a:ext cx="7733187"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pl-PL" sz="4000" b="1" dirty="0">
                <a:solidFill>
                  <a:srgbClr val="FF0000"/>
                </a:solidFill>
                <a:effectLst>
                  <a:outerShdw blurRad="38100" dist="38100" dir="2700000" algn="tl">
                    <a:srgbClr val="C0C0C0"/>
                  </a:outerShdw>
                </a:effectLst>
                <a:latin typeface="Arial" charset="0"/>
                <a:cs typeface="Arial" charset="0"/>
              </a:rPr>
              <a:t>Ko najčešće oboleva od gripa?</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7" name="Picture 6"/>
          <p:cNvPicPr>
            <a:picLocks noChangeAspect="1"/>
          </p:cNvPicPr>
          <p:nvPr/>
        </p:nvPicPr>
        <p:blipFill rotWithShape="1">
          <a:blip r:embed="rId3"/>
          <a:srcRect l="63643" t="27933" r="3508" b="44420"/>
          <a:stretch/>
        </p:blipFill>
        <p:spPr>
          <a:xfrm>
            <a:off x="812800" y="5037999"/>
            <a:ext cx="3503781" cy="1658801"/>
          </a:xfrm>
          <a:prstGeom prst="rect">
            <a:avLst/>
          </a:prstGeom>
        </p:spPr>
      </p:pic>
    </p:spTree>
    <p:extLst>
      <p:ext uri="{BB962C8B-B14F-4D97-AF65-F5344CB8AC3E}">
        <p14:creationId xmlns:p14="http://schemas.microsoft.com/office/powerpoint/2010/main" val="380259667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1484671"/>
            <a:ext cx="11434939" cy="449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None/>
            </a:pPr>
            <a:r>
              <a:rPr lang="en-US" altLang="en-US" sz="3200" b="1" dirty="0"/>
              <a:t>1. </a:t>
            </a:r>
            <a:r>
              <a:rPr lang="en-US" altLang="en-US" sz="3200" b="1" dirty="0" err="1"/>
              <a:t>Zabluda</a:t>
            </a:r>
            <a:r>
              <a:rPr lang="en-US" altLang="en-US" sz="3200" b="1" dirty="0"/>
              <a:t> je da grip </a:t>
            </a:r>
            <a:r>
              <a:rPr lang="en-US" altLang="en-US" sz="3200" b="1" dirty="0" err="1"/>
              <a:t>nije</a:t>
            </a:r>
            <a:r>
              <a:rPr lang="en-US" altLang="en-US" sz="3200" b="1" dirty="0"/>
              <a:t> </a:t>
            </a:r>
            <a:r>
              <a:rPr lang="en-US" altLang="en-US" sz="3200" b="1" dirty="0" err="1"/>
              <a:t>ozbiljno</a:t>
            </a:r>
            <a:r>
              <a:rPr lang="en-US" altLang="en-US" sz="3200" b="1" dirty="0"/>
              <a:t> (</a:t>
            </a:r>
            <a:r>
              <a:rPr lang="en-US" altLang="en-US" sz="3200" b="1" dirty="0" err="1"/>
              <a:t>teško</a:t>
            </a:r>
            <a:r>
              <a:rPr lang="en-US" altLang="en-US" sz="3200" b="1" dirty="0"/>
              <a:t>) </a:t>
            </a:r>
            <a:r>
              <a:rPr lang="en-US" altLang="en-US" sz="3200" b="1" dirty="0" err="1"/>
              <a:t>oboljenje</a:t>
            </a:r>
            <a:r>
              <a:rPr lang="en-US" altLang="en-US" sz="3200" b="1" dirty="0"/>
              <a:t>.</a:t>
            </a:r>
          </a:p>
          <a:p>
            <a:pPr>
              <a:buNone/>
            </a:pPr>
            <a:r>
              <a:rPr lang="en-US" altLang="en-US" sz="2400" dirty="0"/>
              <a:t> </a:t>
            </a:r>
            <a:r>
              <a:rPr lang="en-US" altLang="en-US" sz="2600" dirty="0" err="1"/>
              <a:t>Prema</a:t>
            </a:r>
            <a:r>
              <a:rPr lang="en-US" altLang="en-US" sz="2600" dirty="0"/>
              <a:t> </a:t>
            </a:r>
            <a:r>
              <a:rPr lang="en-US" altLang="en-US" sz="2600" dirty="0" err="1"/>
              <a:t>procenama</a:t>
            </a:r>
            <a:r>
              <a:rPr lang="en-US" altLang="en-US" sz="2600" dirty="0"/>
              <a:t> </a:t>
            </a:r>
            <a:r>
              <a:rPr lang="en-US" altLang="en-US" sz="2600" dirty="0" err="1"/>
              <a:t>Svetske</a:t>
            </a:r>
            <a:r>
              <a:rPr lang="en-US" altLang="en-US" sz="2600" dirty="0"/>
              <a:t> </a:t>
            </a:r>
            <a:r>
              <a:rPr lang="en-US" altLang="en-US" sz="2600" dirty="0" err="1"/>
              <a:t>zdravstvene</a:t>
            </a:r>
            <a:r>
              <a:rPr lang="en-US" altLang="en-US" sz="2600" dirty="0"/>
              <a:t> </a:t>
            </a:r>
            <a:r>
              <a:rPr lang="en-US" altLang="en-US" sz="2600" dirty="0" err="1"/>
              <a:t>organizacije</a:t>
            </a:r>
            <a:r>
              <a:rPr lang="en-US" altLang="en-US" sz="2600" dirty="0"/>
              <a:t>, u </a:t>
            </a:r>
            <a:r>
              <a:rPr lang="en-US" altLang="en-US" sz="2600" dirty="0" err="1"/>
              <a:t>svetu</a:t>
            </a:r>
            <a:r>
              <a:rPr lang="en-US" altLang="en-US" sz="2600" dirty="0"/>
              <a:t> </a:t>
            </a:r>
            <a:r>
              <a:rPr lang="en-US" altLang="en-US" sz="2600" dirty="0" err="1"/>
              <a:t>svake</a:t>
            </a:r>
            <a:r>
              <a:rPr lang="en-US" altLang="en-US" sz="2600" dirty="0"/>
              <a:t> </a:t>
            </a:r>
            <a:r>
              <a:rPr lang="en-US" altLang="en-US" sz="2600" dirty="0" err="1"/>
              <a:t>godine</a:t>
            </a:r>
            <a:r>
              <a:rPr lang="en-US" altLang="en-US" sz="2600" dirty="0"/>
              <a:t> oboli 5-15% </a:t>
            </a:r>
            <a:r>
              <a:rPr lang="en-US" altLang="en-US" sz="2600" dirty="0" err="1"/>
              <a:t>svetske</a:t>
            </a:r>
            <a:r>
              <a:rPr lang="en-US" altLang="en-US" sz="2600" dirty="0"/>
              <a:t> </a:t>
            </a:r>
            <a:r>
              <a:rPr lang="en-US" altLang="en-US" sz="2600" dirty="0" err="1"/>
              <a:t>populacije</a:t>
            </a:r>
            <a:r>
              <a:rPr lang="en-US" altLang="en-US" sz="2600" dirty="0"/>
              <a:t> </a:t>
            </a:r>
            <a:r>
              <a:rPr lang="en-US" altLang="en-US" sz="2600" dirty="0" err="1"/>
              <a:t>i</a:t>
            </a:r>
            <a:r>
              <a:rPr lang="en-US" altLang="en-US" sz="2600" dirty="0"/>
              <a:t> to 5-15% </a:t>
            </a:r>
            <a:r>
              <a:rPr lang="en-US" altLang="en-US" sz="2600" dirty="0" err="1"/>
              <a:t>odraslih</a:t>
            </a:r>
            <a:r>
              <a:rPr lang="en-US" altLang="en-US" sz="2600" dirty="0"/>
              <a:t> </a:t>
            </a:r>
            <a:r>
              <a:rPr lang="en-US" altLang="en-US" sz="2600" dirty="0" err="1"/>
              <a:t>i</a:t>
            </a:r>
            <a:r>
              <a:rPr lang="en-US" altLang="en-US" sz="2600" dirty="0"/>
              <a:t> 20-30% </a:t>
            </a:r>
            <a:r>
              <a:rPr lang="en-US" altLang="en-US" sz="2600" dirty="0" err="1"/>
              <a:t>dece</a:t>
            </a:r>
            <a:r>
              <a:rPr lang="en-US" altLang="en-US" sz="2600" dirty="0"/>
              <a:t>.</a:t>
            </a:r>
          </a:p>
          <a:p>
            <a:pPr>
              <a:buNone/>
            </a:pPr>
            <a:r>
              <a:rPr lang="en-US" altLang="en-US" sz="2600" dirty="0"/>
              <a:t> Od </a:t>
            </a:r>
            <a:r>
              <a:rPr lang="en-US" altLang="en-US" sz="2600" dirty="0" err="1"/>
              <a:t>ovog</a:t>
            </a:r>
            <a:r>
              <a:rPr lang="en-US" altLang="en-US" sz="2600" dirty="0"/>
              <a:t> </a:t>
            </a:r>
            <a:r>
              <a:rPr lang="en-US" altLang="en-US" sz="2600" dirty="0" err="1"/>
              <a:t>broja</a:t>
            </a:r>
            <a:r>
              <a:rPr lang="en-US" altLang="en-US" sz="2600" dirty="0"/>
              <a:t> </a:t>
            </a:r>
            <a:r>
              <a:rPr lang="en-US" altLang="en-US" sz="2600" dirty="0" err="1"/>
              <a:t>obolelih</a:t>
            </a:r>
            <a:r>
              <a:rPr lang="en-US" altLang="en-US" sz="2600" dirty="0"/>
              <a:t>, 4-5 </a:t>
            </a:r>
            <a:r>
              <a:rPr lang="en-US" altLang="en-US" sz="2600" dirty="0" err="1"/>
              <a:t>miliona</a:t>
            </a:r>
            <a:r>
              <a:rPr lang="en-US" altLang="en-US" sz="2600" dirty="0"/>
              <a:t> </a:t>
            </a:r>
            <a:r>
              <a:rPr lang="en-US" altLang="en-US" sz="2600" dirty="0" err="1"/>
              <a:t>razvije</a:t>
            </a:r>
            <a:r>
              <a:rPr lang="en-US" altLang="en-US" sz="2600" dirty="0"/>
              <a:t> </a:t>
            </a:r>
            <a:r>
              <a:rPr lang="en-US" altLang="en-US" sz="2600" dirty="0" err="1"/>
              <a:t>teške</a:t>
            </a:r>
            <a:r>
              <a:rPr lang="en-US" altLang="en-US" sz="2600" dirty="0"/>
              <a:t> </a:t>
            </a:r>
            <a:r>
              <a:rPr lang="en-US" altLang="en-US" sz="2600" dirty="0" err="1"/>
              <a:t>slučajeve</a:t>
            </a:r>
            <a:r>
              <a:rPr lang="en-US" altLang="en-US" sz="2600" dirty="0"/>
              <a:t> </a:t>
            </a:r>
            <a:r>
              <a:rPr lang="en-US" altLang="en-US" sz="2600" dirty="0" err="1"/>
              <a:t>gripa</a:t>
            </a:r>
            <a:r>
              <a:rPr lang="en-US" altLang="en-US" sz="2600" dirty="0"/>
              <a:t>, koji </a:t>
            </a:r>
            <a:r>
              <a:rPr lang="en-US" altLang="en-US" sz="2600" dirty="0" err="1"/>
              <a:t>zahtevaju</a:t>
            </a:r>
            <a:r>
              <a:rPr lang="en-US" altLang="en-US" sz="2600" dirty="0"/>
              <a:t> </a:t>
            </a:r>
            <a:r>
              <a:rPr lang="en-US" altLang="en-US" sz="2600" dirty="0" err="1"/>
              <a:t>prijem</a:t>
            </a:r>
            <a:r>
              <a:rPr lang="en-US" altLang="en-US" sz="2600" dirty="0"/>
              <a:t> </a:t>
            </a:r>
            <a:r>
              <a:rPr lang="en-US" altLang="en-US" sz="2600" dirty="0" err="1"/>
              <a:t>na</a:t>
            </a:r>
            <a:r>
              <a:rPr lang="en-US" altLang="en-US" sz="2600" dirty="0"/>
              <a:t> </a:t>
            </a:r>
            <a:r>
              <a:rPr lang="en-US" altLang="en-US" sz="2600" dirty="0" err="1"/>
              <a:t>bolničko</a:t>
            </a:r>
            <a:r>
              <a:rPr lang="en-US" altLang="en-US" sz="2600" dirty="0"/>
              <a:t> </a:t>
            </a:r>
            <a:r>
              <a:rPr lang="en-US" altLang="en-US" sz="2600" dirty="0" err="1"/>
              <a:t>lečenje</a:t>
            </a:r>
            <a:r>
              <a:rPr lang="en-US" altLang="en-US" sz="2600" dirty="0"/>
              <a:t> </a:t>
            </a:r>
            <a:r>
              <a:rPr lang="en-US" altLang="en-US" sz="2600" dirty="0" err="1"/>
              <a:t>sa</a:t>
            </a:r>
            <a:r>
              <a:rPr lang="en-US" altLang="en-US" sz="2600" dirty="0"/>
              <a:t> </a:t>
            </a:r>
            <a:r>
              <a:rPr lang="en-US" altLang="en-US" sz="2600" dirty="0" err="1"/>
              <a:t>neizvesnim</a:t>
            </a:r>
            <a:r>
              <a:rPr lang="en-US" altLang="en-US" sz="2600" dirty="0"/>
              <a:t> </a:t>
            </a:r>
            <a:r>
              <a:rPr lang="en-US" altLang="en-US" sz="2600" dirty="0" err="1"/>
              <a:t>ishodom</a:t>
            </a:r>
            <a:r>
              <a:rPr lang="en-US" altLang="en-US" sz="2600" dirty="0"/>
              <a:t> </a:t>
            </a:r>
            <a:r>
              <a:rPr lang="en-US" altLang="en-US" sz="2600" dirty="0" err="1"/>
              <a:t>bolesti</a:t>
            </a:r>
            <a:r>
              <a:rPr lang="en-US" altLang="en-US" sz="2600" dirty="0"/>
              <a:t>. </a:t>
            </a:r>
          </a:p>
          <a:p>
            <a:pPr>
              <a:buNone/>
            </a:pPr>
            <a:r>
              <a:rPr lang="en-US" altLang="en-US" sz="2600" dirty="0"/>
              <a:t> </a:t>
            </a:r>
            <a:r>
              <a:rPr lang="en-US" altLang="en-US" sz="2600" dirty="0" err="1"/>
              <a:t>Godišnje</a:t>
            </a:r>
            <a:r>
              <a:rPr lang="en-US" altLang="en-US" sz="2600" dirty="0"/>
              <a:t> se </a:t>
            </a:r>
            <a:r>
              <a:rPr lang="en-US" altLang="en-US" sz="2600" dirty="0" err="1"/>
              <a:t>registruje</a:t>
            </a:r>
            <a:r>
              <a:rPr lang="en-US" altLang="en-US" sz="2600" dirty="0"/>
              <a:t> </a:t>
            </a:r>
            <a:r>
              <a:rPr lang="en-US" altLang="en-US" sz="2600" dirty="0" err="1"/>
              <a:t>čak</a:t>
            </a:r>
            <a:r>
              <a:rPr lang="en-US" altLang="en-US" sz="2600" dirty="0"/>
              <a:t> 290.000–650.000 </a:t>
            </a:r>
            <a:r>
              <a:rPr lang="en-US" altLang="en-US" sz="2600" dirty="0" err="1"/>
              <a:t>smrtnih</a:t>
            </a:r>
            <a:r>
              <a:rPr lang="en-US" altLang="en-US" sz="2600" dirty="0"/>
              <a:t> </a:t>
            </a:r>
            <a:r>
              <a:rPr lang="en-US" altLang="en-US" sz="2600" dirty="0" err="1"/>
              <a:t>ishoda</a:t>
            </a:r>
            <a:r>
              <a:rPr lang="en-US" altLang="en-US" sz="2600" dirty="0"/>
              <a:t> (≈150.000 u </a:t>
            </a:r>
            <a:r>
              <a:rPr lang="en-US" altLang="en-US" sz="2600" dirty="0" err="1"/>
              <a:t>Evropi</a:t>
            </a:r>
            <a:r>
              <a:rPr lang="en-US" altLang="en-US" sz="2600" dirty="0"/>
              <a:t> </a:t>
            </a:r>
            <a:r>
              <a:rPr lang="en-US" altLang="en-US" sz="2600" dirty="0" err="1"/>
              <a:t>godišnje</a:t>
            </a:r>
            <a:r>
              <a:rPr lang="en-US" altLang="en-US" sz="2600" dirty="0"/>
              <a:t>) </a:t>
            </a:r>
            <a:r>
              <a:rPr lang="en-US" altLang="en-US" sz="2600" dirty="0" err="1"/>
              <a:t>usled</a:t>
            </a:r>
            <a:r>
              <a:rPr lang="en-US" altLang="en-US" sz="2600" dirty="0"/>
              <a:t> </a:t>
            </a:r>
            <a:r>
              <a:rPr lang="en-US" altLang="en-US" sz="2600" dirty="0" err="1"/>
              <a:t>komplikacija</a:t>
            </a:r>
            <a:r>
              <a:rPr lang="en-US" altLang="en-US" sz="2600" dirty="0"/>
              <a:t> </a:t>
            </a:r>
            <a:r>
              <a:rPr lang="en-US" altLang="en-US" sz="2600" dirty="0" err="1"/>
              <a:t>obolevanja</a:t>
            </a:r>
            <a:r>
              <a:rPr lang="en-US" altLang="en-US" sz="2600" dirty="0"/>
              <a:t> od </a:t>
            </a:r>
            <a:r>
              <a:rPr lang="en-US" altLang="en-US" sz="2600" dirty="0" err="1"/>
              <a:t>gripa</a:t>
            </a:r>
            <a:r>
              <a:rPr lang="en-US" altLang="en-US" sz="2600" dirty="0"/>
              <a:t>.</a:t>
            </a:r>
            <a:endParaRPr lang="sr-Latn-CS" altLang="en-US" sz="2600" dirty="0"/>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4876800"/>
            <a:ext cx="200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296107" y="349173"/>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7" name="Picture 6"/>
          <p:cNvPicPr>
            <a:picLocks noChangeAspect="1"/>
          </p:cNvPicPr>
          <p:nvPr/>
        </p:nvPicPr>
        <p:blipFill rotWithShape="1">
          <a:blip r:embed="rId3"/>
          <a:srcRect l="63643" t="27933" r="3508" b="44420"/>
          <a:stretch/>
        </p:blipFill>
        <p:spPr>
          <a:xfrm>
            <a:off x="822960" y="4970457"/>
            <a:ext cx="3503781" cy="1658801"/>
          </a:xfrm>
          <a:prstGeom prst="rect">
            <a:avLst/>
          </a:prstGeom>
        </p:spPr>
      </p:pic>
    </p:spTree>
    <p:extLst>
      <p:ext uri="{BB962C8B-B14F-4D97-AF65-F5344CB8AC3E}">
        <p14:creationId xmlns:p14="http://schemas.microsoft.com/office/powerpoint/2010/main" val="12137514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99733"/>
            <a:ext cx="11434939" cy="4616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marL="514350" indent="-514350">
              <a:buAutoNum type="arabicPeriod"/>
            </a:pPr>
            <a:r>
              <a:rPr lang="en-US" altLang="en-US" sz="3200" b="1" dirty="0" err="1"/>
              <a:t>Zabluda</a:t>
            </a:r>
            <a:r>
              <a:rPr lang="en-US" altLang="en-US" sz="3200" b="1" dirty="0"/>
              <a:t> je da grip </a:t>
            </a:r>
            <a:r>
              <a:rPr lang="en-US" altLang="en-US" sz="3200" b="1" dirty="0" err="1"/>
              <a:t>nije</a:t>
            </a:r>
            <a:r>
              <a:rPr lang="en-US" altLang="en-US" sz="3200" b="1" dirty="0"/>
              <a:t> </a:t>
            </a:r>
            <a:r>
              <a:rPr lang="en-US" altLang="en-US" sz="3200" b="1" dirty="0" err="1"/>
              <a:t>ozbiljno</a:t>
            </a:r>
            <a:r>
              <a:rPr lang="en-US" altLang="en-US" sz="3200" b="1" dirty="0"/>
              <a:t> (</a:t>
            </a:r>
            <a:r>
              <a:rPr lang="en-US" altLang="en-US" sz="3200" b="1" dirty="0" err="1"/>
              <a:t>teško</a:t>
            </a:r>
            <a:r>
              <a:rPr lang="en-US" altLang="en-US" sz="3200" b="1" dirty="0"/>
              <a:t>) </a:t>
            </a:r>
            <a:r>
              <a:rPr lang="en-US" altLang="en-US" sz="3200" b="1" dirty="0" err="1"/>
              <a:t>oboljenje</a:t>
            </a:r>
            <a:r>
              <a:rPr lang="en-US" altLang="en-US" sz="3200" b="1" dirty="0"/>
              <a:t>.</a:t>
            </a:r>
          </a:p>
          <a:p>
            <a:pPr>
              <a:buFont typeface="Arial" panose="020B0604020202020204" pitchFamily="34" charset="0"/>
              <a:buChar char="•"/>
            </a:pPr>
            <a:r>
              <a:rPr lang="en-US" altLang="en-US" sz="2400" b="1" dirty="0">
                <a:solidFill>
                  <a:srgbClr val="217DC9"/>
                </a:solidFill>
              </a:rPr>
              <a:t> </a:t>
            </a:r>
            <a:r>
              <a:rPr lang="en-US" altLang="en-US" sz="2600" dirty="0"/>
              <a:t>U </a:t>
            </a:r>
            <a:r>
              <a:rPr lang="en-US" altLang="en-US" sz="2600" dirty="0" err="1"/>
              <a:t>prilog</a:t>
            </a:r>
            <a:r>
              <a:rPr lang="en-US" altLang="en-US" sz="2600" dirty="0"/>
              <a:t> </a:t>
            </a:r>
            <a:r>
              <a:rPr lang="en-US" altLang="en-US" sz="2600" dirty="0" err="1"/>
              <a:t>ovoj</a:t>
            </a:r>
            <a:r>
              <a:rPr lang="en-US" altLang="en-US" sz="2600" dirty="0"/>
              <a:t> </a:t>
            </a:r>
            <a:r>
              <a:rPr lang="en-US" altLang="en-US" sz="2600" dirty="0" err="1"/>
              <a:t>tvrdnji</a:t>
            </a:r>
            <a:r>
              <a:rPr lang="en-US" altLang="en-US" sz="2600" dirty="0"/>
              <a:t> ide </a:t>
            </a:r>
            <a:r>
              <a:rPr lang="en-US" altLang="en-US" sz="2600" dirty="0" err="1"/>
              <a:t>i</a:t>
            </a:r>
            <a:r>
              <a:rPr lang="en-US" altLang="en-US" sz="2600" dirty="0"/>
              <a:t> </a:t>
            </a:r>
            <a:r>
              <a:rPr lang="en-US" altLang="en-US" sz="2600" dirty="0" err="1"/>
              <a:t>činjenica</a:t>
            </a:r>
            <a:r>
              <a:rPr lang="en-US" altLang="en-US" sz="2600" dirty="0"/>
              <a:t> da se u </a:t>
            </a:r>
            <a:r>
              <a:rPr lang="en-US" altLang="en-US" sz="2600" dirty="0" err="1"/>
              <a:t>slučaju</a:t>
            </a:r>
            <a:r>
              <a:rPr lang="en-US" altLang="en-US" sz="2600" dirty="0"/>
              <a:t> </a:t>
            </a:r>
            <a:r>
              <a:rPr lang="en-US" altLang="en-US" sz="2600" dirty="0" err="1"/>
              <a:t>obolevanja</a:t>
            </a:r>
            <a:r>
              <a:rPr lang="en-US" altLang="en-US" sz="2600" dirty="0"/>
              <a:t> od </a:t>
            </a:r>
            <a:r>
              <a:rPr lang="en-US" altLang="en-US" sz="2600" dirty="0" err="1"/>
              <a:t>gripa</a:t>
            </a:r>
            <a:r>
              <a:rPr lang="en-US" altLang="en-US" sz="2600" dirty="0"/>
              <a:t> </a:t>
            </a:r>
            <a:r>
              <a:rPr lang="en-US" altLang="en-US" sz="2600" dirty="0" err="1"/>
              <a:t>može</a:t>
            </a:r>
            <a:r>
              <a:rPr lang="en-US" altLang="en-US" sz="2600" dirty="0"/>
              <a:t> </a:t>
            </a:r>
            <a:r>
              <a:rPr lang="en-US" altLang="en-US" sz="2600" dirty="0" err="1"/>
              <a:t>razviti</a:t>
            </a:r>
            <a:r>
              <a:rPr lang="en-US" altLang="en-US" sz="2600" dirty="0"/>
              <a:t> </a:t>
            </a:r>
            <a:r>
              <a:rPr lang="en-US" altLang="en-US" sz="2600" dirty="0" err="1"/>
              <a:t>tzv</a:t>
            </a:r>
            <a:r>
              <a:rPr lang="en-US" altLang="en-US" sz="2600" dirty="0"/>
              <a:t>. </a:t>
            </a:r>
            <a:r>
              <a:rPr lang="en-US" altLang="en-US" sz="2600" dirty="0" err="1"/>
              <a:t>primarna</a:t>
            </a:r>
            <a:r>
              <a:rPr lang="en-US" altLang="en-US" sz="2600" dirty="0"/>
              <a:t> </a:t>
            </a:r>
            <a:r>
              <a:rPr lang="en-US" altLang="en-US" sz="2600" dirty="0" err="1"/>
              <a:t>pneumonija</a:t>
            </a:r>
            <a:r>
              <a:rPr lang="en-US" altLang="en-US" sz="2600" dirty="0"/>
              <a:t> od </a:t>
            </a:r>
            <a:r>
              <a:rPr lang="en-US" altLang="en-US" sz="2600" dirty="0" err="1"/>
              <a:t>koje</a:t>
            </a:r>
            <a:r>
              <a:rPr lang="en-US" altLang="en-US" sz="2600" dirty="0"/>
              <a:t> se </a:t>
            </a:r>
            <a:r>
              <a:rPr lang="en-US" altLang="en-US" sz="2600" dirty="0" err="1"/>
              <a:t>umire</a:t>
            </a:r>
            <a:r>
              <a:rPr lang="en-US" altLang="en-US" sz="2600" dirty="0"/>
              <a:t> u </a:t>
            </a:r>
            <a:r>
              <a:rPr lang="en-US" altLang="en-US" sz="2600" dirty="0" err="1"/>
              <a:t>visokom</a:t>
            </a:r>
            <a:r>
              <a:rPr lang="en-US" altLang="en-US" sz="2600" dirty="0"/>
              <a:t> </a:t>
            </a:r>
            <a:r>
              <a:rPr lang="en-US" altLang="en-US" sz="2600" dirty="0" err="1"/>
              <a:t>procentu</a:t>
            </a:r>
            <a:r>
              <a:rPr lang="en-US" altLang="en-US" sz="2600" dirty="0"/>
              <a:t>.</a:t>
            </a:r>
          </a:p>
          <a:p>
            <a:pPr>
              <a:buFont typeface="Arial" panose="020B0604020202020204" pitchFamily="34" charset="0"/>
              <a:buChar char="•"/>
            </a:pPr>
            <a:r>
              <a:rPr lang="en-US" altLang="en-US" sz="2600" dirty="0"/>
              <a:t> U </a:t>
            </a:r>
            <a:r>
              <a:rPr lang="en-US" altLang="en-US" sz="2600" dirty="0" err="1"/>
              <a:t>slučaju</a:t>
            </a:r>
            <a:r>
              <a:rPr lang="en-US" altLang="en-US" sz="2600" dirty="0"/>
              <a:t> </a:t>
            </a:r>
            <a:r>
              <a:rPr lang="en-US" altLang="en-US" sz="2600" dirty="0" err="1"/>
              <a:t>obolevanja</a:t>
            </a:r>
            <a:r>
              <a:rPr lang="en-US" altLang="en-US" sz="2600" dirty="0"/>
              <a:t> od </a:t>
            </a:r>
            <a:r>
              <a:rPr lang="en-US" altLang="en-US" sz="2600" dirty="0" err="1"/>
              <a:t>gripa</a:t>
            </a:r>
            <a:r>
              <a:rPr lang="en-US" altLang="en-US" sz="2600" dirty="0"/>
              <a:t> </a:t>
            </a:r>
            <a:r>
              <a:rPr lang="en-US" altLang="en-US" sz="2600" dirty="0" err="1"/>
              <a:t>kod</a:t>
            </a:r>
            <a:r>
              <a:rPr lang="en-US" altLang="en-US" sz="2600" dirty="0"/>
              <a:t> </a:t>
            </a:r>
            <a:r>
              <a:rPr lang="en-US" altLang="en-US" sz="2600" dirty="0" err="1"/>
              <a:t>osoba</a:t>
            </a:r>
            <a:r>
              <a:rPr lang="en-US" altLang="en-US" sz="2600" dirty="0"/>
              <a:t> </a:t>
            </a:r>
            <a:r>
              <a:rPr lang="en-US" altLang="en-US" sz="2600" dirty="0" err="1"/>
              <a:t>koje</a:t>
            </a:r>
            <a:r>
              <a:rPr lang="en-US" altLang="en-US" sz="2600" dirty="0"/>
              <a:t> pate od </a:t>
            </a:r>
            <a:r>
              <a:rPr lang="en-US" altLang="en-US" sz="2600" dirty="0" err="1"/>
              <a:t>hroničnih</a:t>
            </a:r>
            <a:r>
              <a:rPr lang="en-US" altLang="en-US" sz="2600" dirty="0"/>
              <a:t> </a:t>
            </a:r>
            <a:r>
              <a:rPr lang="en-US" altLang="en-US" sz="2600" dirty="0" err="1"/>
              <a:t>plućnih</a:t>
            </a:r>
            <a:r>
              <a:rPr lang="en-US" altLang="en-US" sz="2600" dirty="0"/>
              <a:t> </a:t>
            </a:r>
            <a:r>
              <a:rPr lang="en-US" altLang="en-US" sz="2600" dirty="0" err="1"/>
              <a:t>oboljenja</a:t>
            </a:r>
            <a:r>
              <a:rPr lang="en-US" altLang="en-US" sz="2600" dirty="0"/>
              <a:t> (</a:t>
            </a:r>
            <a:r>
              <a:rPr lang="en-US" altLang="en-US" sz="2600" dirty="0" err="1"/>
              <a:t>astma</a:t>
            </a:r>
            <a:r>
              <a:rPr lang="en-US" altLang="en-US" sz="2600" dirty="0"/>
              <a:t>, HOBP, </a:t>
            </a:r>
            <a:r>
              <a:rPr lang="en-US" altLang="en-US" sz="2600" dirty="0" err="1"/>
              <a:t>cistična</a:t>
            </a:r>
            <a:r>
              <a:rPr lang="en-US" altLang="en-US" sz="2600" dirty="0"/>
              <a:t> </a:t>
            </a:r>
            <a:r>
              <a:rPr lang="en-US" altLang="en-US" sz="2600" dirty="0" err="1"/>
              <a:t>fibroza</a:t>
            </a:r>
            <a:r>
              <a:rPr lang="en-US" altLang="en-US" sz="2600" dirty="0"/>
              <a:t>...), </a:t>
            </a:r>
            <a:r>
              <a:rPr lang="en-US" altLang="en-US" sz="2600" dirty="0" err="1"/>
              <a:t>kao</a:t>
            </a:r>
            <a:r>
              <a:rPr lang="en-US" altLang="en-US" sz="2600" dirty="0"/>
              <a:t> </a:t>
            </a:r>
            <a:r>
              <a:rPr lang="en-US" altLang="en-US" sz="2600" dirty="0" err="1"/>
              <a:t>i</a:t>
            </a:r>
            <a:r>
              <a:rPr lang="en-US" altLang="en-US" sz="2600" dirty="0"/>
              <a:t> </a:t>
            </a:r>
            <a:r>
              <a:rPr lang="en-US" altLang="en-US" sz="2600" dirty="0" err="1"/>
              <a:t>drugih</a:t>
            </a:r>
            <a:r>
              <a:rPr lang="en-US" altLang="en-US" sz="2600" dirty="0"/>
              <a:t> </a:t>
            </a:r>
            <a:r>
              <a:rPr lang="en-US" altLang="en-US" sz="2600" dirty="0" err="1"/>
              <a:t>hroničnih</a:t>
            </a:r>
            <a:r>
              <a:rPr lang="en-US" altLang="en-US" sz="2600" dirty="0"/>
              <a:t> </a:t>
            </a:r>
            <a:r>
              <a:rPr lang="en-US" altLang="en-US" sz="2600" dirty="0" err="1"/>
              <a:t>oboljenja</a:t>
            </a:r>
            <a:r>
              <a:rPr lang="en-US" altLang="en-US" sz="2600" dirty="0"/>
              <a:t> – </a:t>
            </a:r>
            <a:r>
              <a:rPr lang="en-US" altLang="en-US" sz="2600" dirty="0" err="1"/>
              <a:t>npr</a:t>
            </a:r>
            <a:r>
              <a:rPr lang="en-US" altLang="en-US" sz="2600" dirty="0"/>
              <a:t>. </a:t>
            </a:r>
            <a:r>
              <a:rPr lang="en-US" altLang="en-US" sz="2600" dirty="0" err="1"/>
              <a:t>miokariditis</a:t>
            </a:r>
            <a:r>
              <a:rPr lang="en-US" altLang="en-US" sz="2600" dirty="0"/>
              <a:t>, </a:t>
            </a:r>
            <a:r>
              <a:rPr lang="en-US" altLang="en-US" sz="2600" dirty="0" err="1"/>
              <a:t>perikarditis</a:t>
            </a:r>
            <a:r>
              <a:rPr lang="en-US" altLang="en-US" sz="2600" dirty="0"/>
              <a:t>, </a:t>
            </a:r>
            <a:r>
              <a:rPr lang="en-US" altLang="en-US" sz="2600" dirty="0" err="1"/>
              <a:t>skoro</a:t>
            </a:r>
            <a:r>
              <a:rPr lang="en-US" altLang="en-US" sz="2600" dirty="0"/>
              <a:t> </a:t>
            </a:r>
            <a:r>
              <a:rPr lang="en-US" altLang="en-US" sz="2600" dirty="0" err="1"/>
              <a:t>uvek</a:t>
            </a:r>
            <a:r>
              <a:rPr lang="en-US" altLang="en-US" sz="2600" dirty="0"/>
              <a:t> </a:t>
            </a:r>
            <a:r>
              <a:rPr lang="en-US" altLang="en-US" sz="2600" dirty="0" err="1"/>
              <a:t>dolazi</a:t>
            </a:r>
            <a:r>
              <a:rPr lang="en-US" altLang="en-US" sz="2600" dirty="0"/>
              <a:t> do </a:t>
            </a:r>
            <a:r>
              <a:rPr lang="en-US" altLang="en-US" sz="2600" dirty="0" err="1"/>
              <a:t>pogoršanja</a:t>
            </a:r>
            <a:r>
              <a:rPr lang="en-US" altLang="en-US" sz="2600" dirty="0"/>
              <a:t> </a:t>
            </a:r>
            <a:r>
              <a:rPr lang="en-US" altLang="en-US" sz="2600" dirty="0" err="1"/>
              <a:t>njihove</a:t>
            </a:r>
            <a:r>
              <a:rPr lang="en-US" altLang="en-US" sz="2600" dirty="0"/>
              <a:t> </a:t>
            </a:r>
            <a:r>
              <a:rPr lang="en-US" altLang="en-US" sz="2600" dirty="0" err="1"/>
              <a:t>hronične</a:t>
            </a:r>
            <a:r>
              <a:rPr lang="en-US" altLang="en-US" sz="2600" dirty="0"/>
              <a:t> </a:t>
            </a:r>
            <a:r>
              <a:rPr lang="en-US" altLang="en-US" sz="2600" dirty="0" err="1"/>
              <a:t>bolesti</a:t>
            </a:r>
            <a:r>
              <a:rPr lang="en-US" altLang="en-US" sz="2600" dirty="0"/>
              <a:t>.</a:t>
            </a:r>
          </a:p>
          <a:p>
            <a:pPr>
              <a:buFont typeface="Arial" panose="020B0604020202020204" pitchFamily="34" charset="0"/>
              <a:buChar char="•"/>
            </a:pPr>
            <a:r>
              <a:rPr lang="en-US" altLang="en-US" sz="2600" dirty="0"/>
              <a:t> SMRTNI ISHOD od </a:t>
            </a:r>
            <a:r>
              <a:rPr lang="en-US" altLang="en-US" sz="2600" dirty="0" err="1"/>
              <a:t>gripa</a:t>
            </a:r>
            <a:r>
              <a:rPr lang="en-US" altLang="en-US" sz="2600" dirty="0"/>
              <a:t> se </a:t>
            </a:r>
            <a:r>
              <a:rPr lang="en-US" altLang="en-US" sz="2600" dirty="0" err="1"/>
              <a:t>registruje</a:t>
            </a:r>
            <a:r>
              <a:rPr lang="en-US" altLang="en-US" sz="2600" dirty="0"/>
              <a:t> </a:t>
            </a:r>
            <a:r>
              <a:rPr lang="en-US" altLang="en-US" sz="2600" dirty="0" err="1"/>
              <a:t>sa</a:t>
            </a:r>
            <a:r>
              <a:rPr lang="en-US" altLang="en-US" sz="2600" dirty="0"/>
              <a:t> </a:t>
            </a:r>
            <a:r>
              <a:rPr lang="en-US" altLang="en-US" sz="2600" dirty="0" err="1"/>
              <a:t>učestalošću</a:t>
            </a:r>
            <a:r>
              <a:rPr lang="en-US" altLang="en-US" sz="2600" dirty="0"/>
              <a:t> </a:t>
            </a:r>
            <a:r>
              <a:rPr lang="en-US" altLang="en-US" sz="2600" dirty="0" err="1"/>
              <a:t>oko</a:t>
            </a:r>
            <a:r>
              <a:rPr lang="en-US" altLang="en-US" sz="2600" dirty="0"/>
              <a:t> 1 </a:t>
            </a:r>
            <a:r>
              <a:rPr lang="en-US" altLang="en-US" sz="2600" dirty="0" err="1"/>
              <a:t>na</a:t>
            </a:r>
            <a:r>
              <a:rPr lang="en-US" altLang="en-US" sz="2600" dirty="0"/>
              <a:t> 1000 </a:t>
            </a:r>
            <a:r>
              <a:rPr lang="en-US" altLang="en-US" sz="2600" dirty="0" err="1"/>
              <a:t>obolelih</a:t>
            </a:r>
            <a:r>
              <a:rPr lang="en-US" altLang="en-US" sz="2600" dirty="0"/>
              <a:t>.	</a:t>
            </a:r>
          </a:p>
          <a:p>
            <a:pPr>
              <a:buFont typeface="Arial" panose="020B0604020202020204" pitchFamily="34" charset="0"/>
              <a:buChar char="•"/>
            </a:pPr>
            <a:r>
              <a:rPr lang="en-US" altLang="en-US" sz="2600" dirty="0"/>
              <a:t> </a:t>
            </a:r>
            <a:r>
              <a:rPr lang="en-US" altLang="en-US" sz="2600" dirty="0" err="1"/>
              <a:t>Uzimajući</a:t>
            </a:r>
            <a:r>
              <a:rPr lang="en-US" altLang="en-US" sz="2600" dirty="0"/>
              <a:t> </a:t>
            </a:r>
            <a:r>
              <a:rPr lang="en-US" altLang="en-US" sz="2600" dirty="0" err="1"/>
              <a:t>ovo</a:t>
            </a:r>
            <a:r>
              <a:rPr lang="en-US" altLang="en-US" sz="2600" dirty="0"/>
              <a:t> u </a:t>
            </a:r>
            <a:r>
              <a:rPr lang="en-US" altLang="en-US" sz="2600" dirty="0" err="1"/>
              <a:t>obzir</a:t>
            </a:r>
            <a:r>
              <a:rPr lang="en-US" altLang="en-US" sz="2600" dirty="0"/>
              <a:t>, u </a:t>
            </a:r>
            <a:r>
              <a:rPr lang="en-US" altLang="en-US" sz="2600" dirty="0" err="1"/>
              <a:t>Republici</a:t>
            </a:r>
            <a:r>
              <a:rPr lang="en-US" altLang="en-US" sz="2600" dirty="0"/>
              <a:t> </a:t>
            </a:r>
            <a:r>
              <a:rPr lang="en-US" altLang="en-US" sz="2600" dirty="0" err="1"/>
              <a:t>Srbiji</a:t>
            </a:r>
            <a:r>
              <a:rPr lang="en-US" altLang="en-US" sz="2600" dirty="0"/>
              <a:t> – u </a:t>
            </a:r>
            <a:r>
              <a:rPr lang="en-US" altLang="en-US" sz="2600" dirty="0" err="1"/>
              <a:t>blagoj</a:t>
            </a:r>
            <a:r>
              <a:rPr lang="en-US" altLang="en-US" sz="2600" dirty="0"/>
              <a:t> </a:t>
            </a:r>
            <a:r>
              <a:rPr lang="en-US" altLang="en-US" sz="2600" dirty="0" err="1"/>
              <a:t>sezoni</a:t>
            </a:r>
            <a:r>
              <a:rPr lang="en-US" altLang="en-US" sz="2600" dirty="0"/>
              <a:t> </a:t>
            </a:r>
            <a:r>
              <a:rPr lang="en-US" altLang="en-US" sz="2600" dirty="0" err="1"/>
              <a:t>gripa</a:t>
            </a:r>
            <a:r>
              <a:rPr lang="en-US" altLang="en-US" sz="2600" dirty="0"/>
              <a:t> oboli </a:t>
            </a:r>
            <a:r>
              <a:rPr lang="en-US" altLang="en-US" sz="2600" dirty="0" err="1"/>
              <a:t>oko</a:t>
            </a:r>
            <a:r>
              <a:rPr lang="en-US" altLang="en-US" sz="2600" dirty="0"/>
              <a:t> </a:t>
            </a:r>
            <a:r>
              <a:rPr lang="en-US" altLang="en-US" sz="2600" dirty="0" err="1"/>
              <a:t>milion</a:t>
            </a:r>
            <a:r>
              <a:rPr lang="en-US" altLang="en-US" sz="2600" dirty="0"/>
              <a:t>, a </a:t>
            </a:r>
            <a:r>
              <a:rPr lang="en-US" altLang="en-US" sz="2600" dirty="0" err="1"/>
              <a:t>umre</a:t>
            </a:r>
            <a:r>
              <a:rPr lang="en-US" altLang="en-US" sz="2600" dirty="0"/>
              <a:t> </a:t>
            </a:r>
            <a:r>
              <a:rPr lang="en-US" altLang="en-US" sz="2600" dirty="0" err="1"/>
              <a:t>oko</a:t>
            </a:r>
            <a:r>
              <a:rPr lang="en-US" altLang="en-US" sz="2600" dirty="0"/>
              <a:t> 1000 </a:t>
            </a:r>
            <a:r>
              <a:rPr lang="en-US" altLang="en-US" sz="2600" dirty="0" err="1"/>
              <a:t>ljudi</a:t>
            </a:r>
            <a:r>
              <a:rPr lang="en-US" altLang="en-US" sz="2600" dirty="0"/>
              <a:t> </a:t>
            </a:r>
            <a:r>
              <a:rPr lang="en-US" altLang="en-US" sz="2600" dirty="0" err="1"/>
              <a:t>i</a:t>
            </a:r>
            <a:r>
              <a:rPr lang="en-US" altLang="en-US" sz="2600" dirty="0"/>
              <a:t> to za </a:t>
            </a:r>
            <a:r>
              <a:rPr lang="en-US" altLang="en-US" sz="2600" dirty="0" err="1"/>
              <a:t>samo</a:t>
            </a:r>
            <a:r>
              <a:rPr lang="en-US" altLang="en-US" sz="2600" dirty="0"/>
              <a:t> </a:t>
            </a:r>
            <a:r>
              <a:rPr lang="en-US" altLang="en-US" sz="2600" dirty="0" err="1"/>
              <a:t>mesec</a:t>
            </a:r>
            <a:r>
              <a:rPr lang="en-US" altLang="en-US" sz="2600" dirty="0"/>
              <a:t> </a:t>
            </a:r>
            <a:r>
              <a:rPr lang="en-US" altLang="en-US" sz="2600" dirty="0" err="1"/>
              <a:t>i</a:t>
            </a:r>
            <a:r>
              <a:rPr lang="en-US" altLang="en-US" sz="2600" dirty="0"/>
              <a:t> po dana, </a:t>
            </a:r>
            <a:r>
              <a:rPr lang="en-US" altLang="en-US" sz="2600" dirty="0" err="1"/>
              <a:t>koliko</a:t>
            </a:r>
            <a:r>
              <a:rPr lang="en-US" altLang="en-US" sz="2600" dirty="0"/>
              <a:t> </a:t>
            </a:r>
            <a:r>
              <a:rPr lang="en-US" altLang="en-US" sz="2600" dirty="0" err="1"/>
              <a:t>traje</a:t>
            </a:r>
            <a:r>
              <a:rPr lang="en-US" altLang="en-US" sz="2600" dirty="0"/>
              <a:t> </a:t>
            </a:r>
            <a:r>
              <a:rPr lang="en-US" altLang="en-US" sz="2600" dirty="0" err="1"/>
              <a:t>najjača</a:t>
            </a:r>
            <a:r>
              <a:rPr lang="en-US" altLang="en-US" sz="2600" dirty="0"/>
              <a:t> </a:t>
            </a:r>
            <a:r>
              <a:rPr lang="en-US" altLang="en-US" sz="2600" dirty="0" err="1"/>
              <a:t>aktivnost</a:t>
            </a:r>
            <a:r>
              <a:rPr lang="en-US" altLang="en-US" sz="2600" dirty="0"/>
              <a:t> </a:t>
            </a:r>
            <a:r>
              <a:rPr lang="en-US" altLang="en-US" sz="2600" dirty="0" err="1"/>
              <a:t>virusa</a:t>
            </a:r>
            <a:r>
              <a:rPr lang="en-US" altLang="en-US" sz="2600" dirty="0"/>
              <a:t> </a:t>
            </a:r>
            <a:r>
              <a:rPr lang="en-US" altLang="en-US" sz="2600" dirty="0" err="1"/>
              <a:t>gripa</a:t>
            </a:r>
            <a:r>
              <a:rPr lang="en-US" altLang="en-US" sz="2600" dirty="0"/>
              <a:t> u </a:t>
            </a:r>
            <a:r>
              <a:rPr lang="en-US" altLang="en-US" sz="2600" dirty="0" err="1"/>
              <a:t>populaciji</a:t>
            </a:r>
            <a:r>
              <a:rPr lang="en-US" altLang="en-US" sz="2600" dirty="0"/>
              <a:t>.</a:t>
            </a:r>
            <a:endParaRPr lang="sr-Latn-CS" altLang="en-US" sz="2600" dirty="0"/>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5388076"/>
            <a:ext cx="2006600" cy="146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423927" y="191857"/>
            <a:ext cx="6822681"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7" name="Picture 6"/>
          <p:cNvPicPr>
            <a:picLocks noChangeAspect="1"/>
          </p:cNvPicPr>
          <p:nvPr/>
        </p:nvPicPr>
        <p:blipFill rotWithShape="1">
          <a:blip r:embed="rId3"/>
          <a:srcRect l="63643" t="27933" r="3508" b="44420"/>
          <a:stretch/>
        </p:blipFill>
        <p:spPr>
          <a:xfrm>
            <a:off x="965201" y="5771535"/>
            <a:ext cx="2230284" cy="1016705"/>
          </a:xfrm>
          <a:prstGeom prst="rect">
            <a:avLst/>
          </a:prstGeom>
        </p:spPr>
      </p:pic>
    </p:spTree>
    <p:extLst>
      <p:ext uri="{BB962C8B-B14F-4D97-AF65-F5344CB8AC3E}">
        <p14:creationId xmlns:p14="http://schemas.microsoft.com/office/powerpoint/2010/main" val="16843201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463549" y="824085"/>
            <a:ext cx="11434939" cy="51932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pPr marL="514350" indent="-514350">
              <a:buAutoNum type="arabicPeriod"/>
            </a:pPr>
            <a:r>
              <a:rPr lang="sr-Latn-RS" altLang="en-US" sz="3200" b="1" dirty="0"/>
              <a:t>Zabluda je da grip nije ozbiljno (teško) oboljenje.</a:t>
            </a:r>
          </a:p>
          <a:p>
            <a:pPr>
              <a:buFont typeface="Arial" panose="020B0604020202020204" pitchFamily="34" charset="0"/>
              <a:buChar char="•"/>
            </a:pPr>
            <a:r>
              <a:rPr lang="sr-Latn-RS" altLang="en-US" sz="2600" dirty="0"/>
              <a:t> Ishod obolevanja od gripa je neizvestan za sve uzraste i to ne samo za pacijente sa komorbiditetima!</a:t>
            </a:r>
          </a:p>
          <a:p>
            <a:pPr>
              <a:buFont typeface="Arial" panose="020B0604020202020204" pitchFamily="34" charset="0"/>
              <a:buChar char="•"/>
            </a:pPr>
            <a:r>
              <a:rPr lang="sr-Latn-RS" altLang="en-US" sz="2600" dirty="0"/>
              <a:t> Opravdano se postavlja pitanje kako je moguće da zdrava odrasla osoba razvije tešku kliničku sliku gripa i ne uspe da preživi. </a:t>
            </a:r>
          </a:p>
          <a:p>
            <a:pPr>
              <a:buFont typeface="Arial" panose="020B0604020202020204" pitchFamily="34" charset="0"/>
              <a:buChar char="•"/>
            </a:pPr>
            <a:r>
              <a:rPr lang="sr-Latn-RS" altLang="en-US" sz="2600" dirty="0"/>
              <a:t>Jedno od objašnjenja je da niko ne može predvideti reakciju organizma na „napad“ virusa gripa. Zdrave odrasle osobe u kontaktu sa virusom gripa mogu „preterano reagovati“ svojim imunim sistemom, odnosno može doći do pojave tzv. „citokinske oluje“ u kojoj imuni sistem te prethodno zdrave osobe preterano odreaguje na infekciju i pri čemu se pokreće kaskadna reakcija imunog sistema što za posledicu ima oštećenje organizma koji sam sebe napada i uništava.</a:t>
            </a:r>
            <a:endParaRPr lang="ru-RU" altLang="en-US" sz="2600" dirty="0"/>
          </a:p>
          <a:p>
            <a:endParaRPr lang="ru-RU" altLang="en-US" sz="2400" b="1" dirty="0">
              <a:solidFill>
                <a:srgbClr val="217DC9"/>
              </a:solidFill>
            </a:endParaRPr>
          </a:p>
          <a:p>
            <a:endParaRPr lang="ru-RU" altLang="en-US" sz="3200" b="1" dirty="0">
              <a:solidFill>
                <a:srgbClr val="217DC9"/>
              </a:solidFill>
            </a:endParaRPr>
          </a:p>
          <a:p>
            <a:endParaRPr lang="ru-RU" altLang="en-US" sz="3200" b="1" dirty="0">
              <a:solidFill>
                <a:srgbClr val="217DC9"/>
              </a:solidFill>
            </a:endParaRP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5466734"/>
            <a:ext cx="2026264" cy="139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300749" y="0"/>
            <a:ext cx="6945860" cy="707876"/>
          </a:xfrm>
          <a:prstGeom prst="rect">
            <a:avLst/>
          </a:prstGeom>
          <a:noFill/>
          <a:ln w="9525">
            <a:noFill/>
            <a:miter lim="800000"/>
            <a:headEnd/>
            <a:tailEnd/>
          </a:ln>
          <a:effectLst/>
        </p:spPr>
        <p:txBody>
          <a:bodyPr wrap="square" lIns="91430" tIns="45715" rIns="91430" bIns="45715">
            <a:spAutoFit/>
          </a:bodyPr>
          <a:lstStyle/>
          <a:p>
            <a:pPr marL="342900" indent="-342900" algn="ctr" defTabSz="658813">
              <a:defRPr/>
            </a:pPr>
            <a:r>
              <a:rPr lang="it-IT" sz="4000" b="1" dirty="0">
                <a:solidFill>
                  <a:srgbClr val="FF0000"/>
                </a:solidFill>
                <a:effectLst>
                  <a:outerShdw blurRad="38100" dist="38100" dir="2700000" algn="tl">
                    <a:srgbClr val="C0C0C0"/>
                  </a:outerShdw>
                </a:effectLst>
                <a:latin typeface="Arial" charset="0"/>
                <a:cs typeface="Arial" charset="0"/>
              </a:rPr>
              <a:t>Zablude u vezi sa gripom…</a:t>
            </a:r>
            <a:endParaRPr lang="en-US" sz="4000" b="1" dirty="0">
              <a:solidFill>
                <a:srgbClr val="FF0000"/>
              </a:solidFill>
              <a:effectLst>
                <a:outerShdw blurRad="38100" dist="38100" dir="2700000" algn="tl">
                  <a:srgbClr val="C0C0C0"/>
                </a:outerShdw>
              </a:effectLst>
              <a:latin typeface="Arial" charset="0"/>
              <a:cs typeface="Arial" charset="0"/>
            </a:endParaRPr>
          </a:p>
        </p:txBody>
      </p:sp>
      <p:pic>
        <p:nvPicPr>
          <p:cNvPr id="7" name="Picture 6"/>
          <p:cNvPicPr>
            <a:picLocks noChangeAspect="1"/>
          </p:cNvPicPr>
          <p:nvPr/>
        </p:nvPicPr>
        <p:blipFill rotWithShape="1">
          <a:blip r:embed="rId3"/>
          <a:srcRect l="63643" t="27933" r="3508" b="44420"/>
          <a:stretch/>
        </p:blipFill>
        <p:spPr>
          <a:xfrm>
            <a:off x="832792" y="5761703"/>
            <a:ext cx="2539673" cy="1182187"/>
          </a:xfrm>
          <a:prstGeom prst="rect">
            <a:avLst/>
          </a:prstGeom>
        </p:spPr>
      </p:pic>
    </p:spTree>
    <p:extLst>
      <p:ext uri="{BB962C8B-B14F-4D97-AF65-F5344CB8AC3E}">
        <p14:creationId xmlns:p14="http://schemas.microsoft.com/office/powerpoint/2010/main" val="31076708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2743</Words>
  <Application>Microsoft Office PowerPoint</Application>
  <PresentationFormat>Widescreen</PresentationFormat>
  <Paragraphs>201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Calibri</vt:lpstr>
      <vt:lpstr>Calibri Light</vt:lpstr>
      <vt:lpstr>Rockwell</vt:lpstr>
      <vt:lpstr>Wingdings</vt:lpstr>
      <vt:lpstr>Office Theme</vt:lpstr>
      <vt:lpstr> Preporučena vakcinacija protiv gripa</vt:lpstr>
      <vt:lpstr>Virus gripa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Zakon o zaštiti stanovništva od zaraznih bolesti („Sl. Glasnik RS“, broj 15/2016, 68/2020 i 136/2020). 2) Pravilnik o imunizaciji i načinu zaštite lekovima („Sl. Glasnik RS“, broj 88/2017, 11/2018, 14/2018, 45/2018, 48/2018, 58/2018, 104/2018, 6/2021, 52/2021 i 66/2022). 3) Pravilnik o Programu obavezne i preporučene imunizacije stanovništva protiv određenih bolesti („Sl. Glasnik RS“, broj 23/2023 ). 4) Petrović V, Šeguljev Z, Radovanović Z. Imunizacija protiv zaraznih bolesti. Medicinski fakultet Univerziteta u Novom Sadu. Novi Sad. 2015. ISBN 978-86-7197-452-3. 3):315-23. 5) Paules C, Subbarao K. Influenza. Lancet. 2017;390(10095):697-708.  6) Radovanović Z. Grip. Beograd: Arhipelag, 2010. ISBN 978-86-86933-66-9. 7) Gasparini R, Amicizia D, Lai PL, Bragazzi NL, Panatto D. Compounds with anti-influenza activity: present and future of strategies for the optimal treatment and management of influenza. Part I: Influenza life-cycle and currently available drugs. J Prev Med Hyg. 2014; 55(3):69-85 8) Barberis I, Myles P, Ault SK, Bragazzi NL, Martini M. History and evolution of influenza control through vaccination: from the first monovalent vaccine to universal vaccines. J Prev Med Hyg. 2016; 57 (3):E115-E120 9) Iuliano AD, Roguski KM, Chang HH, Muscatello DJ, Palekar R, Tempia S, et al. Estimates of global seasonal influenza-associated respiratory mortality: a modelling study. Lancet. 2018; 391(10127):1285-1300. 10) WHO. Vaccines against influenza WHO position paper – November 2012. Wkly Epidemiol Rec. 2012 ;87(47):461-76.                                                                     Znanjem do zdravih izbora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Значај вакцинације</dc:title>
  <dc:creator>Ukropina</dc:creator>
  <cp:lastModifiedBy>Korisnik</cp:lastModifiedBy>
  <cp:revision>87</cp:revision>
  <dcterms:created xsi:type="dcterms:W3CDTF">2020-08-18T09:45:32Z</dcterms:created>
  <dcterms:modified xsi:type="dcterms:W3CDTF">2024-04-29T08:35:52Z</dcterms:modified>
</cp:coreProperties>
</file>